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FF3300"/>
    <a:srgbClr val="58267E"/>
    <a:srgbClr val="9D23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0"/>
  </p:normalViewPr>
  <p:slideViewPr>
    <p:cSldViewPr>
      <p:cViewPr varScale="1">
        <p:scale>
          <a:sx n="68" d="100"/>
          <a:sy n="68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4F81-04A3-452B-8226-0BEC68C290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29D-571E-4FE0-915F-20C68C496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4F81-04A3-452B-8226-0BEC68C290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29D-571E-4FE0-915F-20C68C496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4F81-04A3-452B-8226-0BEC68C290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29D-571E-4FE0-915F-20C68C496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4F81-04A3-452B-8226-0BEC68C290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29D-571E-4FE0-915F-20C68C496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4F81-04A3-452B-8226-0BEC68C290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29D-571E-4FE0-915F-20C68C496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4F81-04A3-452B-8226-0BEC68C290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29D-571E-4FE0-915F-20C68C496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4F81-04A3-452B-8226-0BEC68C290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29D-571E-4FE0-915F-20C68C496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4F81-04A3-452B-8226-0BEC68C290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29D-571E-4FE0-915F-20C68C496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4F81-04A3-452B-8226-0BEC68C290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29D-571E-4FE0-915F-20C68C496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4F81-04A3-452B-8226-0BEC68C290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29D-571E-4FE0-915F-20C68C496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4F81-04A3-452B-8226-0BEC68C290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29D-571E-4FE0-915F-20C68C496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14F81-04A3-452B-8226-0BEC68C290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4E29D-571E-4FE0-915F-20C68C496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572560" cy="392909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C000"/>
                </a:solidFill>
                <a:latin typeface="Arial Black" pitchFamily="34" charset="0"/>
                <a:ea typeface="Batang" pitchFamily="18" charset="-127"/>
              </a:rPr>
              <a:t>Россия! С нелегкой судьбою страна: </a:t>
            </a:r>
            <a:br>
              <a:rPr lang="ru-RU" sz="5300" b="1" dirty="0" smtClean="0">
                <a:solidFill>
                  <a:srgbClr val="FFC00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5300" b="1" i="1" dirty="0" smtClean="0">
                <a:solidFill>
                  <a:srgbClr val="FFC000"/>
                </a:solidFill>
                <a:latin typeface="Arial Black" pitchFamily="34" charset="0"/>
                <a:ea typeface="Batang" pitchFamily="18" charset="-127"/>
              </a:rPr>
              <a:t>году кино посвящается   </a:t>
            </a:r>
            <a:r>
              <a:rPr lang="ru-RU" sz="3200" dirty="0" smtClean="0">
                <a:solidFill>
                  <a:srgbClr val="FFC00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3200" dirty="0" smtClean="0">
                <a:solidFill>
                  <a:srgbClr val="FFC00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3100" dirty="0" smtClean="0">
                <a:solidFill>
                  <a:srgbClr val="FFC000"/>
                </a:solidFill>
                <a:latin typeface="Arial Black" pitchFamily="34" charset="0"/>
                <a:ea typeface="Batang" pitchFamily="18" charset="-127"/>
              </a:rPr>
              <a:t>(патриотические фильмы </a:t>
            </a:r>
            <a:br>
              <a:rPr lang="ru-RU" sz="3100" dirty="0" smtClean="0">
                <a:solidFill>
                  <a:srgbClr val="FFC00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3100" dirty="0" smtClean="0">
                <a:solidFill>
                  <a:srgbClr val="FFC000"/>
                </a:solidFill>
                <a:latin typeface="Arial Black" pitchFamily="34" charset="0"/>
                <a:ea typeface="Batang" pitchFamily="18" charset="-127"/>
              </a:rPr>
              <a:t>в фондах научной библиотеки НТГСПИ(</a:t>
            </a:r>
            <a:r>
              <a:rPr lang="ru-RU" sz="3100" dirty="0" err="1" smtClean="0">
                <a:solidFill>
                  <a:srgbClr val="FFC000"/>
                </a:solidFill>
                <a:latin typeface="Arial Black" pitchFamily="34" charset="0"/>
                <a:ea typeface="Batang" pitchFamily="18" charset="-127"/>
              </a:rPr>
              <a:t>ф</a:t>
            </a:r>
            <a:r>
              <a:rPr lang="ru-RU" sz="3100" dirty="0" smtClean="0">
                <a:solidFill>
                  <a:srgbClr val="FFC000"/>
                </a:solidFill>
                <a:latin typeface="Arial Black" pitchFamily="34" charset="0"/>
                <a:ea typeface="Batang" pitchFamily="18" charset="-127"/>
              </a:rPr>
              <a:t>)РГППУ)</a:t>
            </a:r>
            <a:endParaRPr lang="ru-RU" sz="3100" dirty="0">
              <a:solidFill>
                <a:srgbClr val="FFC000"/>
              </a:solidFill>
              <a:latin typeface="Arial Black" pitchFamily="34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Дню защитника отечества\фото фильмов\два капитан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128285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857232"/>
            <a:ext cx="58007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ДВА КАПИТАНА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357554" y="1643050"/>
            <a:ext cx="550072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pc="-100" dirty="0">
                <a:latin typeface="Cambria" pitchFamily="18" charset="0"/>
                <a:ea typeface="Times New Roman" pitchFamily="18" charset="0"/>
                <a:cs typeface="Arial CYR"/>
              </a:rPr>
              <a:t> </a:t>
            </a:r>
            <a:r>
              <a:rPr lang="ru-RU" spc="-100" dirty="0" smtClean="0">
                <a:latin typeface="Cambria" pitchFamily="18" charset="0"/>
                <a:ea typeface="Times New Roman" pitchFamily="18" charset="0"/>
                <a:cs typeface="Arial CYR"/>
              </a:rPr>
              <a:t>       </a:t>
            </a:r>
            <a:r>
              <a:rPr kumimoji="0" lang="ru-RU" sz="1800" b="1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Два капитана :</a:t>
            </a:r>
            <a:r>
              <a:rPr kumimoji="0" lang="ru-RU" sz="18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 экранизация одноименного романа Вениамина Каверина / постановка Е. </a:t>
            </a:r>
            <a:r>
              <a:rPr kumimoji="0" lang="ru-RU" sz="1800" b="0" i="0" u="none" strike="noStrike" cap="none" spc="-10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Карелова</a:t>
            </a:r>
            <a:r>
              <a:rPr kumimoji="0" lang="ru-RU" sz="18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 ; сценарий В. Каверина, В. Савина при участии Е. </a:t>
            </a:r>
            <a:r>
              <a:rPr kumimoji="0" lang="ru-RU" sz="1800" b="0" i="0" u="none" strike="noStrike" cap="none" spc="-10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Карелова</a:t>
            </a:r>
            <a:r>
              <a:rPr kumimoji="0" lang="ru-RU" sz="18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 ; гл. оператор В. Макаров ; гл. </a:t>
            </a:r>
            <a:r>
              <a:rPr kumimoji="0" lang="ru-RU" sz="1800" b="0" i="0" u="none" strike="noStrike" cap="none" spc="-10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худож</a:t>
            </a:r>
            <a:r>
              <a:rPr kumimoji="0" lang="ru-RU" sz="18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. М. Карташов ; композитор Е. Птичкин ; в ролях: С. Кудрявцев, Л. Соколова, В. </a:t>
            </a:r>
            <a:r>
              <a:rPr kumimoji="0" lang="ru-RU" sz="1800" b="0" i="0" u="none" strike="noStrike" cap="none" spc="-10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Заманский</a:t>
            </a:r>
            <a:r>
              <a:rPr kumimoji="0" lang="ru-RU" sz="18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 [и др.]. - Электрон. дан. - Москва : Мосфильм, 1976 : Крупный план, 2005</a:t>
            </a:r>
            <a:r>
              <a:rPr kumimoji="0" lang="ru-RU" sz="11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spc="-10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3857628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pc="-100" dirty="0" smtClean="0">
                <a:latin typeface="Cambria" pitchFamily="18" charset="0"/>
              </a:rPr>
              <a:t>          В </a:t>
            </a:r>
            <a:r>
              <a:rPr lang="ru-RU" spc="-100" dirty="0">
                <a:latin typeface="Cambria" pitchFamily="18" charset="0"/>
              </a:rPr>
              <a:t>фильме рассказывается история Сани Григорьева, который </a:t>
            </a:r>
            <a:r>
              <a:rPr lang="ru-RU" spc="-100" dirty="0" smtClean="0">
                <a:latin typeface="Cambria" pitchFamily="18" charset="0"/>
              </a:rPr>
              <a:t>после революции</a:t>
            </a:r>
            <a:r>
              <a:rPr lang="ru-RU" spc="-100" dirty="0">
                <a:latin typeface="Cambria" pitchFamily="18" charset="0"/>
              </a:rPr>
              <a:t> приехал из провинциального города </a:t>
            </a:r>
            <a:r>
              <a:rPr lang="ru-RU" spc="-100" dirty="0" err="1" smtClean="0">
                <a:latin typeface="Cambria" pitchFamily="18" charset="0"/>
              </a:rPr>
              <a:t>Энска</a:t>
            </a:r>
            <a:r>
              <a:rPr lang="ru-RU" spc="-100" dirty="0">
                <a:latin typeface="Cambria" pitchFamily="18" charset="0"/>
              </a:rPr>
              <a:t> в </a:t>
            </a:r>
            <a:r>
              <a:rPr lang="ru-RU" spc="-100" dirty="0" smtClean="0">
                <a:latin typeface="Cambria" pitchFamily="18" charset="0"/>
              </a:rPr>
              <a:t>Москву. </a:t>
            </a:r>
            <a:r>
              <a:rPr lang="ru-RU" spc="-100" dirty="0">
                <a:latin typeface="Cambria" pitchFamily="18" charset="0"/>
              </a:rPr>
              <a:t>Он стал полярным </a:t>
            </a:r>
            <a:r>
              <a:rPr lang="ru-RU" spc="-100" dirty="0" smtClean="0">
                <a:latin typeface="Cambria" pitchFamily="18" charset="0"/>
              </a:rPr>
              <a:t>летчиком</a:t>
            </a:r>
            <a:r>
              <a:rPr lang="ru-RU" spc="-100" dirty="0">
                <a:latin typeface="Cambria" pitchFamily="18" charset="0"/>
              </a:rPr>
              <a:t> и посвятил свою жизнь поискам пропавшей </a:t>
            </a:r>
            <a:r>
              <a:rPr lang="ru-RU" spc="-100" dirty="0" smtClean="0">
                <a:latin typeface="Cambria" pitchFamily="18" charset="0"/>
              </a:rPr>
              <a:t>в Арктике</a:t>
            </a:r>
            <a:r>
              <a:rPr lang="ru-RU" spc="-100" dirty="0">
                <a:latin typeface="Cambria" pitchFamily="18" charset="0"/>
              </a:rPr>
              <a:t> экспедиции капитана Ивана Татаринова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ДИВЕРСАНТ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25602" name="Picture 2" descr="C:\Users\User\Desktop\Дню защитника отечества\фото фильмов\диверсан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3357585" cy="52864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0800">
            <a:contourClr>
              <a:srgbClr val="7E000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71934" y="1357298"/>
            <a:ext cx="4857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spc="-100" dirty="0" smtClean="0">
                <a:solidFill>
                  <a:schemeClr val="bg1"/>
                </a:solidFill>
                <a:latin typeface="Cambria" pitchFamily="18" charset="0"/>
              </a:rPr>
              <a:t>         </a:t>
            </a:r>
            <a:r>
              <a:rPr lang="ru-RU" sz="2400" b="1" spc="-100" dirty="0" smtClean="0">
                <a:solidFill>
                  <a:schemeClr val="bg1"/>
                </a:solidFill>
                <a:latin typeface="Cambria" pitchFamily="18" charset="0"/>
              </a:rPr>
              <a:t>Диверсант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 : 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военный боевик 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по 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мотивам романа Анатолия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Азольского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/ режиссер-пост. Андрей Малюков ; авторы сценария: В.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Валуцкий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, А. Житков ; оператор-пост. В.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Спорышков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; художник-пост. А.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Жирнов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; композитор С.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Рудницкий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;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продюссеры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: К. Эрнст, С.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Мелькумов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, А. Максимов ; в ролях: Владислав Галкин, Алексей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Бардуков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[и др.]. - Москва : СЛОВО : Первая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Видеокомпания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, 2004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7148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Проект </a:t>
            </a:r>
            <a:r>
              <a:rPr lang="ru-RU" dirty="0">
                <a:solidFill>
                  <a:schemeClr val="bg1"/>
                </a:solidFill>
              </a:rPr>
              <a:t>посвящен разведчикам-диверсантам. Действие фильма происходит в 1942 году. Молодые ребята - выпускники разведшколы, разрабатывают и выполняют сверхсложные операции в тылу врага.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9D235A"/>
                </a:solidFill>
              </a:rPr>
              <a:t>ДОБРОВОЛЬЦЫ</a:t>
            </a:r>
            <a:endParaRPr lang="ru-RU" sz="6000" b="1" dirty="0">
              <a:solidFill>
                <a:srgbClr val="9D235A"/>
              </a:solidFill>
            </a:endParaRPr>
          </a:p>
        </p:txBody>
      </p:sp>
      <p:pic>
        <p:nvPicPr>
          <p:cNvPr id="26626" name="Picture 2" descr="C:\Users\User\Desktop\Дню защитника отечества\фото фильмов\добровольцы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1382" y="1428736"/>
            <a:ext cx="3368464" cy="50720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0800">
            <a:contourClr>
              <a:srgbClr val="7030A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29058" y="1357298"/>
            <a:ext cx="4714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     </a:t>
            </a:r>
            <a:r>
              <a:rPr lang="ru-RU" b="1" spc="-100" dirty="0" smtClean="0">
                <a:solidFill>
                  <a:srgbClr val="58267E"/>
                </a:solidFill>
                <a:latin typeface="Cambria" pitchFamily="18" charset="0"/>
              </a:rPr>
              <a:t>Добровольцы</a:t>
            </a:r>
            <a:r>
              <a:rPr lang="ru-RU" spc="-100" dirty="0" smtClean="0">
                <a:solidFill>
                  <a:srgbClr val="58267E"/>
                </a:solidFill>
                <a:latin typeface="Cambria" pitchFamily="18" charset="0"/>
              </a:rPr>
              <a:t> : </a:t>
            </a:r>
            <a:r>
              <a:rPr lang="ru-RU" spc="-100" dirty="0">
                <a:solidFill>
                  <a:srgbClr val="58267E"/>
                </a:solidFill>
                <a:latin typeface="Cambria" pitchFamily="18" charset="0"/>
              </a:rPr>
              <a:t>кинороман </a:t>
            </a:r>
            <a:r>
              <a:rPr lang="ru-RU" spc="-100" dirty="0" smtClean="0">
                <a:solidFill>
                  <a:srgbClr val="58267E"/>
                </a:solidFill>
                <a:latin typeface="Cambria" pitchFamily="18" charset="0"/>
              </a:rPr>
              <a:t>по </a:t>
            </a:r>
            <a:r>
              <a:rPr lang="ru-RU" spc="-100" dirty="0">
                <a:solidFill>
                  <a:srgbClr val="58267E"/>
                </a:solidFill>
                <a:latin typeface="Cambria" pitchFamily="18" charset="0"/>
              </a:rPr>
              <a:t>одноименному роману в стихах Евгения </a:t>
            </a:r>
            <a:r>
              <a:rPr lang="ru-RU" spc="-100" dirty="0" err="1">
                <a:solidFill>
                  <a:srgbClr val="58267E"/>
                </a:solidFill>
                <a:latin typeface="Cambria" pitchFamily="18" charset="0"/>
              </a:rPr>
              <a:t>Долматовского</a:t>
            </a:r>
            <a:r>
              <a:rPr lang="ru-RU" spc="-100" dirty="0">
                <a:solidFill>
                  <a:srgbClr val="58267E"/>
                </a:solidFill>
                <a:latin typeface="Cambria" pitchFamily="18" charset="0"/>
              </a:rPr>
              <a:t> / режиссер Юрий Егоров ; авторы сценария: Е. </a:t>
            </a:r>
            <a:r>
              <a:rPr lang="ru-RU" spc="-100" dirty="0" err="1">
                <a:solidFill>
                  <a:srgbClr val="58267E"/>
                </a:solidFill>
                <a:latin typeface="Cambria" pitchFamily="18" charset="0"/>
              </a:rPr>
              <a:t>Долматовский</a:t>
            </a:r>
            <a:r>
              <a:rPr lang="ru-RU" spc="-100" dirty="0">
                <a:solidFill>
                  <a:srgbClr val="58267E"/>
                </a:solidFill>
                <a:latin typeface="Cambria" pitchFamily="18" charset="0"/>
              </a:rPr>
              <a:t>, Ю. Егоров ; оператор И. Шатров ; </a:t>
            </a:r>
            <a:r>
              <a:rPr lang="ru-RU" spc="-100" dirty="0" err="1">
                <a:solidFill>
                  <a:srgbClr val="58267E"/>
                </a:solidFill>
                <a:latin typeface="Cambria" pitchFamily="18" charset="0"/>
              </a:rPr>
              <a:t>художнк-пост</a:t>
            </a:r>
            <a:r>
              <a:rPr lang="ru-RU" spc="-100" dirty="0">
                <a:solidFill>
                  <a:srgbClr val="58267E"/>
                </a:solidFill>
                <a:latin typeface="Cambria" pitchFamily="18" charset="0"/>
              </a:rPr>
              <a:t>. П. Пашкевич ; композитор М. Фрадкин ; в ролях: Михаил Ульянов, </a:t>
            </a:r>
            <a:r>
              <a:rPr lang="ru-RU" spc="-100" dirty="0" err="1">
                <a:solidFill>
                  <a:srgbClr val="58267E"/>
                </a:solidFill>
                <a:latin typeface="Cambria" pitchFamily="18" charset="0"/>
              </a:rPr>
              <a:t>Элина</a:t>
            </a:r>
            <a:r>
              <a:rPr lang="ru-RU" spc="-100" dirty="0">
                <a:solidFill>
                  <a:srgbClr val="58267E"/>
                </a:solidFill>
                <a:latin typeface="Cambria" pitchFamily="18" charset="0"/>
              </a:rPr>
              <a:t> </a:t>
            </a:r>
            <a:r>
              <a:rPr lang="ru-RU" spc="-100" dirty="0" err="1">
                <a:solidFill>
                  <a:srgbClr val="58267E"/>
                </a:solidFill>
                <a:latin typeface="Cambria" pitchFamily="18" charset="0"/>
              </a:rPr>
              <a:t>Быстрицкая</a:t>
            </a:r>
            <a:r>
              <a:rPr lang="ru-RU" spc="-100" dirty="0">
                <a:solidFill>
                  <a:srgbClr val="58267E"/>
                </a:solidFill>
                <a:latin typeface="Cambria" pitchFamily="18" charset="0"/>
              </a:rPr>
              <a:t>, Леонид Быков [и др.]. - Москва : Киностудия им. М. Горького, 1958 ; Москва : Торнадо Видео, 2007</a:t>
            </a:r>
            <a:r>
              <a:rPr lang="ru-RU" dirty="0">
                <a:solidFill>
                  <a:srgbClr val="58267E"/>
                </a:solidFill>
                <a:latin typeface="Cambria" pitchFamily="18" charset="0"/>
              </a:rPr>
              <a:t>.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786182" y="4071942"/>
            <a:ext cx="50720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Романтико-героическая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кинопоэма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действие которой разворачивается в 30-е - 50-е годы. Непросто складываются судьбы героев фильма, первых строителей московского метро: их молодость пришлась на время сталинских репрессий, испанской и Отечественной войн. Не все дожили до мирных дней. Однако и в жизни этого поколения была не только горечь потерь, но и счастье самоотверженного служения Родине, верной дружбы и большой любви.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ДОРОГОЙ МОЙ ЧЕЛОВЕК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27650" name="Picture 2" descr="C:\Users\User\Desktop\Дню защитника отечества\фото фильмов\дорогой мой челове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503492" cy="5143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1428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spc="-100" dirty="0" smtClean="0">
                <a:solidFill>
                  <a:schemeClr val="bg1"/>
                </a:solidFill>
                <a:latin typeface="Cambria" pitchFamily="18" charset="0"/>
              </a:rPr>
              <a:t>        Дорогой </a:t>
            </a:r>
            <a:r>
              <a:rPr lang="ru-RU" b="1" spc="-100" dirty="0">
                <a:solidFill>
                  <a:schemeClr val="bg1"/>
                </a:solidFill>
                <a:latin typeface="Cambria" pitchFamily="18" charset="0"/>
              </a:rPr>
              <a:t>мой человек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: мелодрама 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по роману 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Юрия 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Германа "Дело, которому ты служишь" /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реж.-пост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. Иосиф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Хейфиц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; авт. сцен.: Юрий Герман, Иосиф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Хейфиц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; опер.: М. Магид, Л.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Сокольский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;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комп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. В. Пушков ; в ролях: Алексей Баталов, Инна Макарова, Леонид Быков [и др.]. - Ленинград : Ленфильм, 1958 ; СПб : Ленфильм-видео, 2001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857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Вчерашние </a:t>
            </a:r>
            <a:r>
              <a:rPr lang="ru-RU" dirty="0">
                <a:solidFill>
                  <a:schemeClr val="bg1"/>
                </a:solidFill>
              </a:rPr>
              <a:t>школьники Володя и Варя любят друг друга. У них большие </a:t>
            </a:r>
            <a:r>
              <a:rPr lang="ru-RU" dirty="0" smtClean="0">
                <a:solidFill>
                  <a:schemeClr val="bg1"/>
                </a:solidFill>
              </a:rPr>
              <a:t>планы. Но война </a:t>
            </a:r>
            <a:r>
              <a:rPr lang="ru-RU" dirty="0">
                <a:solidFill>
                  <a:schemeClr val="bg1"/>
                </a:solidFill>
              </a:rPr>
              <a:t>жестоко вмешается в судьбы героев и ещё больше напутает в их, и без того хрупких, </a:t>
            </a:r>
            <a:r>
              <a:rPr lang="ru-RU" dirty="0" smtClean="0">
                <a:solidFill>
                  <a:schemeClr val="bg1"/>
                </a:solidFill>
              </a:rPr>
              <a:t>отношениях…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ЖЕНЯ, ЖЕНЕЧКА И «КАТЮША»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28674" name="Picture 2" descr="C:\Users\User\Desktop\Дню защитника отечества\фото фильмов\жен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357586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1357298"/>
            <a:ext cx="50006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spc="-100" dirty="0" smtClean="0">
                <a:solidFill>
                  <a:schemeClr val="bg1"/>
                </a:solidFill>
                <a:latin typeface="Cambria" pitchFamily="18" charset="0"/>
              </a:rPr>
              <a:t>        </a:t>
            </a:r>
            <a:r>
              <a:rPr lang="ru-RU" sz="2000" b="1" spc="-100" dirty="0" smtClean="0">
                <a:solidFill>
                  <a:schemeClr val="bg1"/>
                </a:solidFill>
                <a:latin typeface="Cambria" pitchFamily="18" charset="0"/>
              </a:rPr>
              <a:t>Женя</a:t>
            </a:r>
            <a:r>
              <a:rPr lang="ru-RU" sz="2000" b="1" spc="-100" dirty="0">
                <a:solidFill>
                  <a:schemeClr val="bg1"/>
                </a:solidFill>
                <a:latin typeface="Cambria" pitchFamily="18" charset="0"/>
              </a:rPr>
              <a:t>, Женечка и</a:t>
            </a:r>
            <a:r>
              <a:rPr lang="ru-RU" sz="2000" spc="-1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spc="-100" dirty="0" smtClean="0">
                <a:solidFill>
                  <a:schemeClr val="bg1"/>
                </a:solidFill>
                <a:latin typeface="Cambria" pitchFamily="18" charset="0"/>
              </a:rPr>
              <a:t>«катюша»  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: романтическая трагикомедия / авт. сцен. Владимир Мотыль, Булат Окуджава ; пост. Владимира Мотыля ; гл. опер. К. Рыжов ; гл. худ. В. Волин ;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комп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. И. Шварц ; в ролях: Олег Даль, Галина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Фигловская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[и др.]. - Полн. реставрация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изобр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. и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зв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. - Ленинград : Ленфильм, 1967 ; Москва : Крупный план, 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2006 - (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Из собрания Госфильмофонда 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России)</a:t>
            </a:r>
            <a:endParaRPr lang="ru-RU" spc="-1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429132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        </a:t>
            </a:r>
            <a:r>
              <a:rPr lang="ru-RU" sz="1600" spc="-100" dirty="0" smtClean="0">
                <a:solidFill>
                  <a:schemeClr val="bg1"/>
                </a:solidFill>
                <a:latin typeface="Cambria" pitchFamily="18" charset="0"/>
              </a:rPr>
              <a:t>Вчерашнему 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школяру - рядовому </a:t>
            </a:r>
            <a:r>
              <a:rPr lang="ru-RU" sz="1600" spc="-100" dirty="0" err="1">
                <a:solidFill>
                  <a:schemeClr val="bg1"/>
                </a:solidFill>
                <a:latin typeface="Cambria" pitchFamily="18" charset="0"/>
              </a:rPr>
              <a:t>Колышкину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 фантастически везет на фронте. Попадая в самые невероятные ситуации, он, как говорится, выходит сухим из воды. И именно в него, колючего «ежика», влюбляется связистка, у которой нет отбоя от ухажеров. Но война есть война: рано или поздно каждый солдат сталкивается с ее трагической стороной...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ЖИВЕТ ТАКОЙ ПАРЕНЬ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29698" name="Picture 2" descr="C:\Users\User\Desktop\Дню защитника отечества\фото фильмов\живет такой парень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3357586" cy="542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1357298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58267E"/>
                </a:solidFill>
                <a:latin typeface="Cambria" pitchFamily="18" charset="0"/>
              </a:rPr>
              <a:t>       </a:t>
            </a:r>
            <a:r>
              <a:rPr lang="ru-RU" b="1" spc="-100" dirty="0" smtClean="0">
                <a:solidFill>
                  <a:srgbClr val="58267E"/>
                </a:solidFill>
                <a:latin typeface="Cambria" pitchFamily="18" charset="0"/>
              </a:rPr>
              <a:t>Живет </a:t>
            </a:r>
            <a:r>
              <a:rPr lang="ru-RU" b="1" spc="-100" dirty="0">
                <a:solidFill>
                  <a:srgbClr val="58267E"/>
                </a:solidFill>
                <a:latin typeface="Cambria" pitchFamily="18" charset="0"/>
              </a:rPr>
              <a:t>такой парень</a:t>
            </a:r>
            <a:r>
              <a:rPr lang="ru-RU" spc="-100" dirty="0">
                <a:solidFill>
                  <a:srgbClr val="58267E"/>
                </a:solidFill>
                <a:latin typeface="Cambria" pitchFamily="18" charset="0"/>
              </a:rPr>
              <a:t> [Кинофильм] / сцен. и пост. Василия Шукшина ; гл. опер. В. Гинзбург ; </a:t>
            </a:r>
            <a:r>
              <a:rPr lang="ru-RU" spc="-100" dirty="0" err="1">
                <a:solidFill>
                  <a:srgbClr val="58267E"/>
                </a:solidFill>
                <a:latin typeface="Cambria" pitchFamily="18" charset="0"/>
              </a:rPr>
              <a:t>худ.-пост</a:t>
            </a:r>
            <a:r>
              <a:rPr lang="ru-RU" spc="-100" dirty="0">
                <a:solidFill>
                  <a:srgbClr val="58267E"/>
                </a:solidFill>
                <a:latin typeface="Cambria" pitchFamily="18" charset="0"/>
              </a:rPr>
              <a:t>. А. </a:t>
            </a:r>
            <a:r>
              <a:rPr lang="ru-RU" spc="-100" dirty="0" err="1">
                <a:solidFill>
                  <a:srgbClr val="58267E"/>
                </a:solidFill>
                <a:latin typeface="Cambria" pitchFamily="18" charset="0"/>
              </a:rPr>
              <a:t>Вагичев</a:t>
            </a:r>
            <a:r>
              <a:rPr lang="ru-RU" spc="-100" dirty="0">
                <a:solidFill>
                  <a:srgbClr val="58267E"/>
                </a:solidFill>
                <a:latin typeface="Cambria" pitchFamily="18" charset="0"/>
              </a:rPr>
              <a:t> ; </a:t>
            </a:r>
            <a:r>
              <a:rPr lang="ru-RU" spc="-100" dirty="0" err="1">
                <a:solidFill>
                  <a:srgbClr val="58267E"/>
                </a:solidFill>
                <a:latin typeface="Cambria" pitchFamily="18" charset="0"/>
              </a:rPr>
              <a:t>комп</a:t>
            </a:r>
            <a:r>
              <a:rPr lang="ru-RU" spc="-100" dirty="0">
                <a:solidFill>
                  <a:srgbClr val="58267E"/>
                </a:solidFill>
                <a:latin typeface="Cambria" pitchFamily="18" charset="0"/>
              </a:rPr>
              <a:t>. П. </a:t>
            </a:r>
            <a:r>
              <a:rPr lang="ru-RU" spc="-100" dirty="0" err="1">
                <a:solidFill>
                  <a:srgbClr val="58267E"/>
                </a:solidFill>
                <a:latin typeface="Cambria" pitchFamily="18" charset="0"/>
              </a:rPr>
              <a:t>Чекалов</a:t>
            </a:r>
            <a:r>
              <a:rPr lang="ru-RU" spc="-100" dirty="0">
                <a:solidFill>
                  <a:srgbClr val="58267E"/>
                </a:solidFill>
                <a:latin typeface="Cambria" pitchFamily="18" charset="0"/>
              </a:rPr>
              <a:t> ; в ролях: Леонид </a:t>
            </a:r>
            <a:r>
              <a:rPr lang="ru-RU" spc="-100" dirty="0" err="1">
                <a:solidFill>
                  <a:srgbClr val="58267E"/>
                </a:solidFill>
                <a:latin typeface="Cambria" pitchFamily="18" charset="0"/>
              </a:rPr>
              <a:t>Куравлев</a:t>
            </a:r>
            <a:r>
              <a:rPr lang="ru-RU" spc="-100" dirty="0">
                <a:solidFill>
                  <a:srgbClr val="58267E"/>
                </a:solidFill>
                <a:latin typeface="Cambria" pitchFamily="18" charset="0"/>
              </a:rPr>
              <a:t> [и др.]. - Полн. реставрация </a:t>
            </a:r>
            <a:r>
              <a:rPr lang="ru-RU" spc="-100" dirty="0" err="1">
                <a:solidFill>
                  <a:srgbClr val="58267E"/>
                </a:solidFill>
                <a:latin typeface="Cambria" pitchFamily="18" charset="0"/>
              </a:rPr>
              <a:t>изобр</a:t>
            </a:r>
            <a:r>
              <a:rPr lang="ru-RU" spc="-100" dirty="0">
                <a:solidFill>
                  <a:srgbClr val="58267E"/>
                </a:solidFill>
                <a:latin typeface="Cambria" pitchFamily="18" charset="0"/>
              </a:rPr>
              <a:t>. и звука. - Москва : Киностудия им. М. Горького, 1964 : Крупный план, 2006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429132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58267E"/>
                </a:solidFill>
                <a:latin typeface="Cambria" pitchFamily="18" charset="0"/>
              </a:rPr>
              <a:t>       </a:t>
            </a:r>
            <a:r>
              <a:rPr lang="ru-RU" sz="1600" spc="-100" dirty="0" smtClean="0">
                <a:solidFill>
                  <a:srgbClr val="58267E"/>
                </a:solidFill>
                <a:latin typeface="Cambria" pitchFamily="18" charset="0"/>
              </a:rPr>
              <a:t>В </a:t>
            </a:r>
            <a:r>
              <a:rPr lang="ru-RU" sz="1600" spc="-100" dirty="0">
                <a:solidFill>
                  <a:srgbClr val="58267E"/>
                </a:solidFill>
                <a:latin typeface="Cambria" pitchFamily="18" charset="0"/>
              </a:rPr>
              <a:t>общем-то он обыкновенный парень - шофер </a:t>
            </a:r>
            <a:r>
              <a:rPr lang="ru-RU" sz="1600" spc="-100" dirty="0" err="1">
                <a:solidFill>
                  <a:srgbClr val="58267E"/>
                </a:solidFill>
                <a:latin typeface="Cambria" pitchFamily="18" charset="0"/>
              </a:rPr>
              <a:t>Пашка</a:t>
            </a:r>
            <a:r>
              <a:rPr lang="ru-RU" sz="1600" spc="-100" dirty="0">
                <a:solidFill>
                  <a:srgbClr val="58267E"/>
                </a:solidFill>
                <a:latin typeface="Cambria" pitchFamily="18" charset="0"/>
              </a:rPr>
              <a:t> </a:t>
            </a:r>
            <a:r>
              <a:rPr lang="ru-RU" sz="1600" spc="-100" dirty="0" err="1">
                <a:solidFill>
                  <a:srgbClr val="58267E"/>
                </a:solidFill>
                <a:latin typeface="Cambria" pitchFamily="18" charset="0"/>
              </a:rPr>
              <a:t>Колокольников</a:t>
            </a:r>
            <a:r>
              <a:rPr lang="ru-RU" sz="1600" spc="-100" dirty="0">
                <a:solidFill>
                  <a:srgbClr val="58267E"/>
                </a:solidFill>
                <a:latin typeface="Cambria" pitchFamily="18" charset="0"/>
              </a:rPr>
              <a:t>. Живет себе, работает, мечтает, встречается и расстается с самыми разными людьми. Но есть у него особая черта: он чувствует себя счастливым, только если вокруг всем хорошо. Собственная жизнь волнует его меньше, чем судьбы других людей. Ради них он и </a:t>
            </a:r>
            <a:r>
              <a:rPr lang="ru-RU" sz="1600" spc="-100" dirty="0" err="1">
                <a:solidFill>
                  <a:srgbClr val="58267E"/>
                </a:solidFill>
                <a:latin typeface="Cambria" pitchFamily="18" charset="0"/>
              </a:rPr>
              <a:t>дурачком</a:t>
            </a:r>
            <a:r>
              <a:rPr lang="ru-RU" sz="1600" spc="-100" dirty="0">
                <a:solidFill>
                  <a:srgbClr val="58267E"/>
                </a:solidFill>
                <a:latin typeface="Cambria" pitchFamily="18" charset="0"/>
              </a:rPr>
              <a:t> прикинется, и подвиг </a:t>
            </a:r>
            <a:r>
              <a:rPr lang="ru-RU" sz="1600" spc="-100" dirty="0" smtClean="0">
                <a:solidFill>
                  <a:srgbClr val="58267E"/>
                </a:solidFill>
                <a:latin typeface="Cambria" pitchFamily="18" charset="0"/>
              </a:rPr>
              <a:t>совершит…</a:t>
            </a:r>
            <a:endParaRPr lang="ru-RU" sz="1600" spc="-100" dirty="0">
              <a:solidFill>
                <a:srgbClr val="58267E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E0000"/>
                </a:solidFill>
              </a:rPr>
              <a:t>ЗВЕЗДА</a:t>
            </a:r>
            <a:endParaRPr lang="ru-RU" sz="6000" b="1" dirty="0">
              <a:solidFill>
                <a:srgbClr val="7E0000"/>
              </a:solidFill>
            </a:endParaRPr>
          </a:p>
        </p:txBody>
      </p:sp>
      <p:pic>
        <p:nvPicPr>
          <p:cNvPr id="30722" name="Picture 2" descr="C:\Users\User\Desktop\Дню защитника отечества\фото фильмов\звезд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3163374" cy="5143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0800">
            <a:contourClr>
              <a:srgbClr val="7E000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43306" y="1285860"/>
            <a:ext cx="51435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E0000"/>
                </a:solidFill>
                <a:latin typeface="Cambria" pitchFamily="18" charset="0"/>
              </a:rPr>
              <a:t>       </a:t>
            </a:r>
            <a:r>
              <a:rPr lang="ru-RU" sz="2000" b="1" spc="-100" dirty="0" smtClean="0">
                <a:solidFill>
                  <a:srgbClr val="7E0000"/>
                </a:solidFill>
                <a:latin typeface="Cambria" pitchFamily="18" charset="0"/>
              </a:rPr>
              <a:t>Звезда</a:t>
            </a:r>
            <a:r>
              <a:rPr lang="ru-RU" spc="-100" dirty="0" smtClean="0">
                <a:solidFill>
                  <a:srgbClr val="7E0000"/>
                </a:solidFill>
                <a:latin typeface="Cambria" pitchFamily="18" charset="0"/>
              </a:rPr>
              <a:t> </a:t>
            </a:r>
            <a:r>
              <a:rPr lang="ru-RU" spc="-100" dirty="0">
                <a:solidFill>
                  <a:srgbClr val="7E0000"/>
                </a:solidFill>
                <a:latin typeface="Cambria" pitchFamily="18" charset="0"/>
              </a:rPr>
              <a:t>[Кинофильм] : по повести Эммануила Казакевича / авт. проекта и гл. продюсер К. Шахназаров ; режиссер-пост. Николай Лебедев ; авторы сценария: Е. Григорьев, Н. Лебедев при участии А. Бородянского ; оператор-пост. Ю. Невский ; художник Л. М. </a:t>
            </a:r>
            <a:r>
              <a:rPr lang="ru-RU" spc="-100" dirty="0" err="1">
                <a:solidFill>
                  <a:srgbClr val="7E0000"/>
                </a:solidFill>
                <a:latin typeface="Cambria" pitchFamily="18" charset="0"/>
              </a:rPr>
              <a:t>Кусакова</a:t>
            </a:r>
            <a:r>
              <a:rPr lang="ru-RU" spc="-100" dirty="0">
                <a:solidFill>
                  <a:srgbClr val="7E0000"/>
                </a:solidFill>
                <a:latin typeface="Cambria" pitchFamily="18" charset="0"/>
              </a:rPr>
              <a:t> ; композитор А. Рыбников ; в ролях: Алексей Кравченко, Игорь Петренко [и др.]. - Полн. реставрация </a:t>
            </a:r>
            <a:r>
              <a:rPr lang="ru-RU" spc="-100" dirty="0" err="1">
                <a:solidFill>
                  <a:srgbClr val="7E0000"/>
                </a:solidFill>
                <a:latin typeface="Cambria" pitchFamily="18" charset="0"/>
              </a:rPr>
              <a:t>изобр</a:t>
            </a:r>
            <a:r>
              <a:rPr lang="ru-RU" spc="-100" dirty="0">
                <a:solidFill>
                  <a:srgbClr val="7E0000"/>
                </a:solidFill>
                <a:latin typeface="Cambria" pitchFamily="18" charset="0"/>
              </a:rPr>
              <a:t>. и звука. - Москва : Мосфильм, 2002 : Крупный план, 2004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4000504"/>
            <a:ext cx="4214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     Лето 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1944 года, Красная Армия ведет бои на подступах к западной границе СССР. В тыл врага отправляется группа разведчиков, молодых ребят. Их позывные - 'Звезда'. Они должны выполнить задание, от которого зависит судьба фронта. И они выполняют его - ценой собственной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5857916" cy="1143000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3300"/>
                </a:solidFill>
              </a:rPr>
              <a:t>ИДИ И СМОТРИ</a:t>
            </a:r>
            <a:endParaRPr lang="ru-RU" sz="5400" b="1" dirty="0">
              <a:solidFill>
                <a:srgbClr val="FF3300"/>
              </a:solidFill>
            </a:endParaRPr>
          </a:p>
        </p:txBody>
      </p:sp>
      <p:pic>
        <p:nvPicPr>
          <p:cNvPr id="31746" name="Picture 2" descr="C:\Users\User\Desktop\Дню защитника отечества\фото фильмов\иди и смотри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00174"/>
            <a:ext cx="3366089" cy="50260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643050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           </a:t>
            </a:r>
            <a:r>
              <a:rPr lang="ru-RU" sz="2400" b="1" spc="-100" dirty="0" smtClean="0">
                <a:solidFill>
                  <a:srgbClr val="7E0000"/>
                </a:solidFill>
                <a:latin typeface="Cambria" pitchFamily="18" charset="0"/>
              </a:rPr>
              <a:t>Иди </a:t>
            </a:r>
            <a:r>
              <a:rPr lang="ru-RU" sz="2400" b="1" spc="-100" dirty="0">
                <a:solidFill>
                  <a:srgbClr val="7E0000"/>
                </a:solidFill>
                <a:latin typeface="Cambria" pitchFamily="18" charset="0"/>
              </a:rPr>
              <a:t>и смотри</a:t>
            </a:r>
            <a:r>
              <a:rPr lang="ru-RU" sz="2400" spc="-100" dirty="0">
                <a:solidFill>
                  <a:srgbClr val="7E0000"/>
                </a:solidFill>
                <a:latin typeface="Cambria" pitchFamily="18" charset="0"/>
              </a:rPr>
              <a:t> </a:t>
            </a:r>
            <a:r>
              <a:rPr lang="ru-RU" spc="-100" dirty="0">
                <a:solidFill>
                  <a:srgbClr val="7E0000"/>
                </a:solidFill>
                <a:latin typeface="Cambria" pitchFamily="18" charset="0"/>
              </a:rPr>
              <a:t>[Кинофильм</a:t>
            </a:r>
            <a:r>
              <a:rPr lang="ru-RU" spc="-100" dirty="0" smtClean="0">
                <a:solidFill>
                  <a:srgbClr val="7E0000"/>
                </a:solidFill>
                <a:latin typeface="Cambria" pitchFamily="18" charset="0"/>
              </a:rPr>
              <a:t>]</a:t>
            </a:r>
          </a:p>
          <a:p>
            <a:pPr algn="just"/>
            <a:r>
              <a:rPr lang="ru-RU" spc="-100" dirty="0">
                <a:solidFill>
                  <a:srgbClr val="7E0000"/>
                </a:solidFill>
                <a:latin typeface="Cambria" pitchFamily="18" charset="0"/>
              </a:rPr>
              <a:t> </a:t>
            </a:r>
            <a:r>
              <a:rPr lang="ru-RU" spc="-100" dirty="0" smtClean="0">
                <a:solidFill>
                  <a:srgbClr val="7E0000"/>
                </a:solidFill>
                <a:latin typeface="Cambria" pitchFamily="18" charset="0"/>
              </a:rPr>
              <a:t>      </a:t>
            </a:r>
            <a:r>
              <a:rPr lang="ru-RU" spc="-100" dirty="0">
                <a:solidFill>
                  <a:srgbClr val="7E0000"/>
                </a:solidFill>
                <a:latin typeface="Cambria" pitchFamily="18" charset="0"/>
              </a:rPr>
              <a:t>: </a:t>
            </a:r>
            <a:r>
              <a:rPr lang="ru-RU" spc="-100" dirty="0" smtClean="0">
                <a:solidFill>
                  <a:srgbClr val="7E0000"/>
                </a:solidFill>
                <a:latin typeface="Cambria" pitchFamily="18" charset="0"/>
              </a:rPr>
              <a:t> </a:t>
            </a:r>
            <a:r>
              <a:rPr lang="ru-RU" spc="-100" dirty="0" err="1" smtClean="0">
                <a:solidFill>
                  <a:srgbClr val="7E0000"/>
                </a:solidFill>
                <a:latin typeface="Cambria" pitchFamily="18" charset="0"/>
              </a:rPr>
              <a:t>худож</a:t>
            </a:r>
            <a:r>
              <a:rPr lang="ru-RU" spc="-100" dirty="0">
                <a:solidFill>
                  <a:srgbClr val="7E0000"/>
                </a:solidFill>
                <a:latin typeface="Cambria" pitchFamily="18" charset="0"/>
              </a:rPr>
              <a:t>. фильм / режиссер-пост. Элем Климов ; авт. сценария: А. Адамович, Э. Климов ; оператор-пост. А. Б. Родионов ; художник-пост. В. В. Петров ; композитор О. Г. </a:t>
            </a:r>
            <a:r>
              <a:rPr lang="ru-RU" spc="-100" dirty="0" err="1">
                <a:solidFill>
                  <a:srgbClr val="7E0000"/>
                </a:solidFill>
                <a:latin typeface="Cambria" pitchFamily="18" charset="0"/>
              </a:rPr>
              <a:t>Янченко</a:t>
            </a:r>
            <a:r>
              <a:rPr lang="ru-RU" spc="-100" dirty="0">
                <a:solidFill>
                  <a:srgbClr val="7E0000"/>
                </a:solidFill>
                <a:latin typeface="Cambria" pitchFamily="18" charset="0"/>
              </a:rPr>
              <a:t> ; в ролях: Алексей Кравченко, Ольга Миронова [и др.]. - Москва : Мосфильм ; Минск : </a:t>
            </a:r>
            <a:r>
              <a:rPr lang="ru-RU" spc="-100" dirty="0" err="1">
                <a:solidFill>
                  <a:srgbClr val="7E0000"/>
                </a:solidFill>
                <a:latin typeface="Cambria" pitchFamily="18" charset="0"/>
              </a:rPr>
              <a:t>Беларусьфильм</a:t>
            </a:r>
            <a:r>
              <a:rPr lang="ru-RU" spc="-100" dirty="0">
                <a:solidFill>
                  <a:srgbClr val="7E0000"/>
                </a:solidFill>
                <a:latin typeface="Cambria" pitchFamily="18" charset="0"/>
              </a:rPr>
              <a:t>, 1985 : Крупный план, 2005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450057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spc="-1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ru-RU" sz="1600" b="1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Герой </a:t>
            </a:r>
            <a:r>
              <a:rPr lang="ru-RU" sz="1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ленты, Флера, - шестнадцатилетний мальчишка, отправившийся в лес на подмогу к партизанам. В начале фильма он совсем ребенок. В конце, пройдя через ужас карательной акции фашистов, становится взрослым, пугающе взрослым и даже - старым.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E0000"/>
                </a:solidFill>
              </a:rPr>
              <a:t>КУРСАНТЫ</a:t>
            </a:r>
            <a:endParaRPr lang="ru-RU" sz="5400" b="1" dirty="0">
              <a:solidFill>
                <a:srgbClr val="7E0000"/>
              </a:solidFill>
            </a:endParaRPr>
          </a:p>
        </p:txBody>
      </p:sp>
      <p:pic>
        <p:nvPicPr>
          <p:cNvPr id="32770" name="Picture 2" descr="C:\Users\User\Desktop\Дню защитника отечества\фото фильмов\курсанты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3282452" cy="5143536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714744" y="1142984"/>
            <a:ext cx="500066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Курсанты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[воен. драма] : 10 серий / [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А. О. Кавун ; продюсер В. П. Тодоровский ; оператор В.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Башта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Д. Г. Сысоев 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И. А. Щелоков]. - Электрон. дан. - Москва : Компания "Элегия" ; Москва : Компания "Централ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Партнершип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", 2008.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В ролях: Андрей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Чадов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Иван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Стебунов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Павел Ворожцов, Игорь Петренко, Елена Яковлева, Ксения Князева и др</a:t>
            </a:r>
            <a:r>
              <a:rPr lang="ru-RU" sz="1400" dirty="0">
                <a:solidFill>
                  <a:srgbClr val="7E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E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71868" y="3000372"/>
            <a:ext cx="350046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Свирепая зима 1942 года. Советский народ делает все возможное, чтобы не допустить поражения в Сталинградской битве - одном из самых жестоких сражений Великой войны. 'Все для фронта, все для Победы!' - лозунг тех страшных дней. Воинские соединения, бьющиеся с фашистами не на жизнь, а на смерть, обескровлены. В тыловом артиллерийском училище - пополнение. Через три месяца курсанты должны быть готовы вступить в бой. Для многих это короткое время станет всей выпавшей на их долю взрослой жизнью...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E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ЛЕТЯТ ЖУРАВЛИ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33794" name="Picture 2" descr="C:\Users\User\Desktop\Дню защитника отечества\фото фильмов\летят журавл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143272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1643050"/>
            <a:ext cx="50006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-100" dirty="0" smtClean="0">
                <a:solidFill>
                  <a:schemeClr val="bg1"/>
                </a:solidFill>
                <a:latin typeface="Cambria" pitchFamily="18" charset="0"/>
              </a:rPr>
              <a:t>        </a:t>
            </a:r>
            <a:r>
              <a:rPr lang="ru-RU" sz="2000" b="1" spc="-100" dirty="0" smtClean="0">
                <a:solidFill>
                  <a:schemeClr val="bg1"/>
                </a:solidFill>
                <a:latin typeface="Cambria" pitchFamily="18" charset="0"/>
              </a:rPr>
              <a:t>Летят </a:t>
            </a:r>
            <a:r>
              <a:rPr lang="ru-RU" sz="2000" b="1" spc="-100" dirty="0">
                <a:solidFill>
                  <a:schemeClr val="bg1"/>
                </a:solidFill>
                <a:latin typeface="Cambria" pitchFamily="18" charset="0"/>
              </a:rPr>
              <a:t>журавли</a:t>
            </a:r>
            <a:r>
              <a:rPr lang="ru-RU" sz="2000" spc="-1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: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худож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. фильм / режиссер-пост. Михаил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Калатозов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; автор сценария В. Розов ; гл. оператор С. П.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Урусевский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; художник Е.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Свидетелев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; композитор М.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Вайнберг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; в ролях: Татьяна Самойлова, Алексей Баталов [и др.]. - Полн. реставрация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изобр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. и звука. - Москва : Мосфильм, 1957 : Крупный план, 2005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4357694"/>
            <a:ext cx="50006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b="1" dirty="0" smtClean="0"/>
              <a:t>      </a:t>
            </a:r>
            <a:r>
              <a:rPr lang="ru-RU" sz="1600" spc="-100" dirty="0" smtClean="0">
                <a:solidFill>
                  <a:schemeClr val="bg1"/>
                </a:solidFill>
                <a:latin typeface="Cambria" pitchFamily="18" charset="0"/>
              </a:rPr>
              <a:t>Кинороман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, получивший признание зрителей всего мира и удостоенный множества фестивальных наград, с огромной эмоциональной силой рассказывает о людях, в чьи судьбы безжалостно вторглась война, о верности и предательстве, о нравственных испытаниях, вынести которые не все смогли с честью... В центре фильма - трагическая история двух влюбленных, которых война разлучила навсегда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9 ДНЕЙ ОДНОГО ГОДА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User\Desktop\Дню защитника отечества\фото фильмов\9 дн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307927" cy="50260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>
            <a:contourClr>
              <a:srgbClr val="7E000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86182" y="1428736"/>
            <a:ext cx="51435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pc="-200" dirty="0" smtClean="0">
                <a:solidFill>
                  <a:schemeClr val="bg1"/>
                </a:solidFill>
                <a:latin typeface="Cambria" pitchFamily="18" charset="0"/>
              </a:rPr>
              <a:t>       </a:t>
            </a:r>
            <a:r>
              <a:rPr lang="ru-RU" sz="2000" b="1" spc="-100" dirty="0" smtClean="0">
                <a:solidFill>
                  <a:schemeClr val="bg1"/>
                </a:solidFill>
                <a:latin typeface="Cambria" pitchFamily="18" charset="0"/>
              </a:rPr>
              <a:t>9 </a:t>
            </a:r>
            <a:r>
              <a:rPr lang="ru-RU" sz="2000" b="1" spc="-100" dirty="0">
                <a:solidFill>
                  <a:schemeClr val="bg1"/>
                </a:solidFill>
                <a:latin typeface="Cambria" pitchFamily="18" charset="0"/>
              </a:rPr>
              <a:t>дней одного</a:t>
            </a:r>
            <a:r>
              <a:rPr lang="ru-RU" sz="2000" spc="-100" dirty="0">
                <a:solidFill>
                  <a:schemeClr val="bg1"/>
                </a:solidFill>
                <a:latin typeface="Cambria" pitchFamily="18" charset="0"/>
              </a:rPr>
              <a:t> года 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: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худож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. фильм / сценарий М.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Ромма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, Д.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Храбровицкого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; постановка М.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Ромма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; оператор Г. Лавров ;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худож.-постановщик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Г. Колганов ; композитор Д.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Тер-Татевосян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; в ролях: А. Баталов, И. Смоктуновский, Т. Лаврова [и др.] ; текст читает З. Гердт. - Полн. реставрация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изобр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. и звука. - Электрон. дан. - Москва : Мосфильм, 1961 : Крупный план, 2007. 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- (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Из собрания Госфильмофонда России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</a:p>
          <a:p>
            <a:pPr algn="just"/>
            <a:endParaRPr lang="ru-RU" spc="-1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just"/>
            <a:endParaRPr lang="ru-RU" spc="-1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just"/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          Фильм 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о физиках-атомщиках, ставший одним из наиболее ярких явлений киноискусства 60-х. В фокусе внимания - судьба молодого учёного, для которого исследовательская работа стала смыслом жизни. Даже получив смертельно опасную дозу радиации, он упорно продолжает эксперименты, каждый из которых может оказаться последним.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 contourW="25400">
            <a:contourClr>
              <a:srgbClr val="7E0000"/>
            </a:contourClr>
          </a:sp3d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НА БЕЗЫМЯННОЙ ВЫСОТЕ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User\Desktop\Дню защитника отечества\фото фильмов\на безымянной высоте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3214710" cy="48577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0800">
            <a:contourClr>
              <a:srgbClr val="7E000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143372" y="1643050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spc="-1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ru-RU" sz="2000" b="1" spc="-100" dirty="0" smtClean="0">
                <a:solidFill>
                  <a:schemeClr val="bg1"/>
                </a:solidFill>
                <a:latin typeface="Cambria" pitchFamily="18" charset="0"/>
              </a:rPr>
              <a:t>На безымянной высоте</a:t>
            </a:r>
            <a:r>
              <a:rPr lang="ru-RU" sz="2000" spc="-1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: военная драма / режиссер-пост. Вячеслав Никифоров ; авт. сценария Ю. В. Черняков ; оператор-пост. С. Л. Зубиков ; художник-пост. А. </a:t>
            </a:r>
            <a:r>
              <a:rPr lang="ru-RU" spc="-100" dirty="0" err="1" smtClean="0">
                <a:solidFill>
                  <a:schemeClr val="bg1"/>
                </a:solidFill>
                <a:latin typeface="Cambria" pitchFamily="18" charset="0"/>
              </a:rPr>
              <a:t>Чертович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 ; композитор В. </a:t>
            </a:r>
            <a:r>
              <a:rPr lang="ru-RU" spc="-100" dirty="0" err="1" smtClean="0">
                <a:solidFill>
                  <a:schemeClr val="bg1"/>
                </a:solidFill>
                <a:latin typeface="Cambria" pitchFamily="18" charset="0"/>
              </a:rPr>
              <a:t>Николаеня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 ; </a:t>
            </a:r>
            <a:r>
              <a:rPr lang="ru-RU" spc="-100" dirty="0" err="1" smtClean="0">
                <a:solidFill>
                  <a:schemeClr val="bg1"/>
                </a:solidFill>
                <a:latin typeface="Cambria" pitchFamily="18" charset="0"/>
              </a:rPr>
              <a:t>продюссер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 Р. Л. </a:t>
            </a:r>
            <a:r>
              <a:rPr lang="ru-RU" spc="-100" dirty="0" err="1" smtClean="0">
                <a:solidFill>
                  <a:schemeClr val="bg1"/>
                </a:solidFill>
                <a:latin typeface="Cambria" pitchFamily="18" charset="0"/>
              </a:rPr>
              <a:t>Дишдишян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 ; в ролях: Виктория </a:t>
            </a:r>
            <a:r>
              <a:rPr lang="ru-RU" spc="-100" dirty="0" err="1" smtClean="0">
                <a:solidFill>
                  <a:schemeClr val="bg1"/>
                </a:solidFill>
                <a:latin typeface="Cambria" pitchFamily="18" charset="0"/>
              </a:rPr>
              <a:t>Толстоганова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, Алексей </a:t>
            </a:r>
            <a:r>
              <a:rPr lang="ru-RU" spc="-100" dirty="0" err="1" smtClean="0">
                <a:solidFill>
                  <a:schemeClr val="bg1"/>
                </a:solidFill>
                <a:latin typeface="Cambria" pitchFamily="18" charset="0"/>
              </a:rPr>
              <a:t>Чадов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 [и др.]. -  : </a:t>
            </a:r>
            <a:r>
              <a:rPr lang="ru-RU" spc="-100" dirty="0" err="1" smtClean="0">
                <a:solidFill>
                  <a:schemeClr val="bg1"/>
                </a:solidFill>
                <a:latin typeface="Cambria" pitchFamily="18" charset="0"/>
              </a:rPr>
              <a:t>БелПартнер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 РВ, 2003 : Централ </a:t>
            </a:r>
            <a:r>
              <a:rPr lang="ru-RU" spc="-100" dirty="0" err="1" smtClean="0">
                <a:solidFill>
                  <a:schemeClr val="bg1"/>
                </a:solidFill>
                <a:latin typeface="Cambria" pitchFamily="18" charset="0"/>
              </a:rPr>
              <a:t>Партнершип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, 2004 ; Москва : СР </a:t>
            </a:r>
            <a:r>
              <a:rPr lang="ru-RU" spc="-100" dirty="0" err="1" smtClean="0">
                <a:solidFill>
                  <a:schemeClr val="bg1"/>
                </a:solidFill>
                <a:latin typeface="Cambria" pitchFamily="18" charset="0"/>
              </a:rPr>
              <a:t>Диджитал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, 2007</a:t>
            </a:r>
            <a:endParaRPr lang="ru-RU" spc="-1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4272677"/>
            <a:ext cx="52863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pc="-100" dirty="0" smtClean="0">
                <a:latin typeface="Cambria" pitchFamily="18" charset="0"/>
              </a:rPr>
              <a:t>      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Сюжет картины построен вокруг борьбы за одну из высот на границе бывшего СССР. Время действия - 1944 год. Переломный момент в освобождении территории Советского Союза от фашистов. В полк прибывает пополнение. Кадровый офицер и бывший уголовник, чемпионка по стрельбе и военный переводчик - война свела их всех на безымянной высоте. </a:t>
            </a:r>
            <a:endParaRPr lang="ru-RU" spc="-1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НА СЕМИ ВЕТРАХ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User\Desktop\Дню защитника отечества\фото фильмов\на семи ветра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463871" cy="52149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rgbClr val="FFC00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71934" y="135729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     На семи ветрах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 [Кинофильм] : военный кинороман / режиссер Станислав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Ростоцкий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 ; в ролях: Лариса Лужина, Вячеслав Тихонов [и др.]. - Москва : Киностудия им. М. Горького, 1962 ; Москва : Торнадо Видео, 2005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14744" y="4000504"/>
            <a:ext cx="52149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Простая русская девушка Светлана приехала в захолустный городок к своему любимому. Но началась война, Игорь не встретил Светлану, а она решила остаться ждать его возвращения и конца войны. Она ждала его всю войну там, куда он обязательно должен был вернуться. В его доме. В доме "на семи ветрах". ...Вскоре в этом доме разместилась редакция фронтовой газеты. Светлана была душой коллектива. А когда немцы были на подходе к городу, дом превратился в госпиталь, а Светлана стала бойцом...</a:t>
            </a:r>
            <a:endParaRPr kumimoji="0" lang="ru-RU" sz="1600" b="0" i="0" u="none" strike="noStrike" cap="none" spc="-100" normalizeH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ОСВОБОЖДЕНИЕ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34818" name="Picture 2" descr="C:\Users\User\Desktop\Дню защитника отечества\фото фильмов\освобождение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2500330" cy="50720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rgbClr val="7E0000"/>
            </a:contourClr>
          </a:sp3d>
        </p:spPr>
      </p:pic>
      <p:pic>
        <p:nvPicPr>
          <p:cNvPr id="34819" name="Picture 3" descr="C:\Users\User\Desktop\Дню защитника отечества\фото фильмов\освобождение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357298"/>
            <a:ext cx="2286016" cy="52463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rgbClr val="7E000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43174" y="1285860"/>
            <a:ext cx="3929090" cy="535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</a:rPr>
              <a:t>Освобожде́ние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 —героическая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киноэпопея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 из пяти фильмов о ключевых сражениях в Великой Отечественной войне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, снятая совместно несколькими странами в 1968-1972 годах, режиссёра Юрия Озерова по сценарию Юрия Бондарева  и Оскара Курганова.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Наряду с личными судьбами героев в фильме показаны батальные сцены, деятельность штабов и разведок, тех, кто трудился на фронте и в тылу.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</a:rPr>
              <a:t>Производство: Мосфильм при участии АВАНТА-ФИЛЬМ (СФРЮ), ДИНО ДЕ ЛАУРЕНТИС ЧИНЕМАТОГРАФИКА СПА (Италия), ПРФ-ЗФ (Польша)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</a:rPr>
              <a:t>В ролях: Николай </a:t>
            </a:r>
            <a:r>
              <a:rPr lang="ru-RU" sz="1400" dirty="0" err="1" smtClean="0">
                <a:solidFill>
                  <a:schemeClr val="bg1"/>
                </a:solidFill>
                <a:latin typeface="Cambria" pitchFamily="18" charset="0"/>
              </a:rPr>
              <a:t>Олялин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</a:rPr>
              <a:t>, Лариса </a:t>
            </a:r>
            <a:r>
              <a:rPr lang="ru-RU" sz="1400" dirty="0" err="1" smtClean="0">
                <a:solidFill>
                  <a:schemeClr val="bg1"/>
                </a:solidFill>
                <a:latin typeface="Cambria" pitchFamily="18" charset="0"/>
              </a:rPr>
              <a:t>Голубкина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</a:rPr>
              <a:t>, Борис Зайденберг, Сергей Никоненко и др.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СЛУЖИЛИ ДВА ТОВАРИЩА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35842" name="Picture 2" descr="C:\Users\User\Desktop\Дню защитника отечества\фото фильмов\служили два товарищ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122270" cy="50720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0800">
            <a:contourClr>
              <a:srgbClr val="7E000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357554" y="1428736"/>
            <a:ext cx="578644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          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Служили два товарища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[Кинофильм] :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худож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. фильм / режиссер Евгений Карелов ; авт. сценария: Ю.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Дунский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, В.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Фрид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 ; гл. операторы: М.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Ардабьевский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, В. Белокопытов ; художники: Л. Семенов, Б. Царев ; композитор Е. Птичкин ; в ролях: Олег Янковский, Ролан Быков [и др.]. - Полн. реставрация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изобр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. и звука. - Москва : Мосфильм, 1968 : Крупный план, 2005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857760"/>
            <a:ext cx="5000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spc="-100" dirty="0" smtClean="0">
                <a:solidFill>
                  <a:schemeClr val="bg1"/>
                </a:solidFill>
                <a:latin typeface="Cambria" pitchFamily="18" charset="0"/>
              </a:rPr>
              <a:t>          Главные персонажи этой истории времен гражданской войны - красноармеец Некрасов, ставший по приказу фронтовым кинооператором, и его помощник Карякин, бывший командир роты, бдительно опекающий беспомощного и, по его мнению, не вполне надежного "фотографа"...</a:t>
            </a:r>
            <a:endParaRPr lang="ru-RU" sz="1600" spc="-1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936" y="928670"/>
            <a:ext cx="6115064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latin typeface="Cambria" pitchFamily="18" charset="0"/>
              </a:rPr>
              <a:t>СУДЬБА ЧЕЛОВЕКА</a:t>
            </a:r>
            <a:endParaRPr lang="ru-RU" sz="4800" b="1" dirty="0">
              <a:solidFill>
                <a:srgbClr val="FFC000"/>
              </a:solidFill>
              <a:latin typeface="Cambria" pitchFamily="18" charset="0"/>
            </a:endParaRPr>
          </a:p>
        </p:txBody>
      </p:sp>
      <p:pic>
        <p:nvPicPr>
          <p:cNvPr id="36866" name="Picture 2" descr="C:\Users\User\Desktop\Дню защитника отечества\фото фильмов\судьба человек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090748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7554" y="1857364"/>
            <a:ext cx="5500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ambria" pitchFamily="18" charset="0"/>
              </a:rPr>
              <a:t>      Судьба человека</a:t>
            </a:r>
            <a:r>
              <a:rPr lang="ru-RU" sz="1600" dirty="0" smtClean="0">
                <a:latin typeface="Cambria" pitchFamily="18" charset="0"/>
              </a:rPr>
              <a:t> : </a:t>
            </a:r>
            <a:r>
              <a:rPr lang="ru-RU" sz="1600" dirty="0" err="1" smtClean="0">
                <a:latin typeface="Cambria" pitchFamily="18" charset="0"/>
              </a:rPr>
              <a:t>худож</a:t>
            </a:r>
            <a:r>
              <a:rPr lang="ru-RU" sz="1600" dirty="0" smtClean="0">
                <a:latin typeface="Cambria" pitchFamily="18" charset="0"/>
              </a:rPr>
              <a:t>. фильм : по рассказу М. Шолохова / сценарий Ю. Лукина, Ф. </a:t>
            </a:r>
            <a:r>
              <a:rPr lang="ru-RU" sz="1600" dirty="0" err="1" smtClean="0">
                <a:latin typeface="Cambria" pitchFamily="18" charset="0"/>
              </a:rPr>
              <a:t>Шахмагонова</a:t>
            </a:r>
            <a:r>
              <a:rPr lang="ru-RU" sz="1600" dirty="0" smtClean="0">
                <a:latin typeface="Cambria" pitchFamily="18" charset="0"/>
              </a:rPr>
              <a:t> ; режиссер-постановщик С. Бондарчук ; оператор В. Монахов ; художники И. </a:t>
            </a:r>
            <a:r>
              <a:rPr lang="ru-RU" sz="1600" dirty="0" err="1" smtClean="0">
                <a:latin typeface="Cambria" pitchFamily="18" charset="0"/>
              </a:rPr>
              <a:t>Новодережкин</a:t>
            </a:r>
            <a:r>
              <a:rPr lang="ru-RU" sz="1600" dirty="0" smtClean="0">
                <a:latin typeface="Cambria" pitchFamily="18" charset="0"/>
              </a:rPr>
              <a:t>, С. Воронков ; композитор В. </a:t>
            </a:r>
            <a:r>
              <a:rPr lang="ru-RU" sz="1600" dirty="0" err="1" smtClean="0">
                <a:latin typeface="Cambria" pitchFamily="18" charset="0"/>
              </a:rPr>
              <a:t>Баснер</a:t>
            </a:r>
            <a:r>
              <a:rPr lang="ru-RU" sz="1600" dirty="0" smtClean="0">
                <a:latin typeface="Cambria" pitchFamily="18" charset="0"/>
              </a:rPr>
              <a:t> ; в ролях: С. Бондарчук, П. Борискин, З. Кириенко [и др.]. - Москва : Мосфильм, 1959 : Крупный план, 2005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4071942"/>
            <a:ext cx="5072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ambria" pitchFamily="18" charset="0"/>
              </a:rPr>
              <a:t>        Фильм рассказывает о русском солдате, которого война подвергла страшным испытаниям, лишила дома и семьи, бросила в концлагерь. Но судьба не сломила его дух - он выжил, отстоял свое право быть человеком, сохранил способность любить...</a:t>
            </a:r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ЩИТ И МЕЧ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37890" name="Picture 2" descr="C:\Users\User\Desktop\Дню защитника отечества\фото фильмов\щит и ме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5357850" cy="3933406"/>
          </a:xfrm>
          <a:prstGeom prst="rect">
            <a:avLst/>
          </a:prstGeom>
          <a:noFill/>
          <a:scene3d>
            <a:camera prst="orthographicFront">
              <a:rot lat="0" lon="0" rev="300000"/>
            </a:camera>
            <a:lightRig rig="threePt" dir="t"/>
          </a:scene3d>
          <a:sp3d contourW="25400">
            <a:contourClr>
              <a:srgbClr val="7E000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643570" y="1071546"/>
            <a:ext cx="32861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      </a:t>
            </a:r>
            <a:r>
              <a:rPr lang="ru-RU" b="1" spc="-100" dirty="0" smtClean="0">
                <a:solidFill>
                  <a:schemeClr val="bg1"/>
                </a:solidFill>
                <a:latin typeface="Cambria" pitchFamily="18" charset="0"/>
              </a:rPr>
              <a:t>Щит и меч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 : </a:t>
            </a:r>
            <a:r>
              <a:rPr lang="ru-RU" spc="-100" dirty="0" err="1" smtClean="0">
                <a:solidFill>
                  <a:schemeClr val="bg1"/>
                </a:solidFill>
                <a:latin typeface="Cambria" pitchFamily="18" charset="0"/>
              </a:rPr>
              <a:t>к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иноэпопея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 из четырёх фильмов 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по роману Вадима Кожевникова / </a:t>
            </a:r>
            <a:r>
              <a:rPr lang="ru-RU" spc="-100" dirty="0" err="1" smtClean="0">
                <a:solidFill>
                  <a:schemeClr val="bg1"/>
                </a:solidFill>
                <a:latin typeface="Cambria" pitchFamily="18" charset="0"/>
              </a:rPr>
              <a:t>реж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. Владимир Басов ; в ролях: Станислав </a:t>
            </a:r>
            <a:r>
              <a:rPr lang="ru-RU" spc="-100" dirty="0" err="1" smtClean="0">
                <a:solidFill>
                  <a:schemeClr val="bg1"/>
                </a:solidFill>
                <a:latin typeface="Cambria" pitchFamily="18" charset="0"/>
              </a:rPr>
              <a:t>Любшин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, Олег Янковский [и др.]. - Полн. реставрация </a:t>
            </a:r>
            <a:r>
              <a:rPr lang="ru-RU" spc="-100" dirty="0" err="1" smtClean="0">
                <a:solidFill>
                  <a:schemeClr val="bg1"/>
                </a:solidFill>
                <a:latin typeface="Cambria" pitchFamily="18" charset="0"/>
              </a:rPr>
              <a:t>изобр</a:t>
            </a:r>
            <a:r>
              <a:rPr lang="ru-RU" spc="-100" dirty="0" smtClean="0">
                <a:solidFill>
                  <a:schemeClr val="bg1"/>
                </a:solidFill>
                <a:latin typeface="Cambria" pitchFamily="18" charset="0"/>
              </a:rPr>
              <a:t>. и звука. - Москва : Мосфильм, 1967-1968 : Крупный план, 2005</a:t>
            </a:r>
            <a:endParaRPr lang="ru-RU" spc="-1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380672"/>
            <a:ext cx="8358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mbria" pitchFamily="18" charset="0"/>
              </a:rPr>
              <a:t>           Герой фильма - советский разведчик Александр Белов, выехавший в сороковом году в Германию под именем немца-репатрианта Иоганна </a:t>
            </a:r>
            <a:r>
              <a:rPr lang="ru-RU" sz="1600" dirty="0" err="1" smtClean="0">
                <a:solidFill>
                  <a:schemeClr val="bg1"/>
                </a:solidFill>
                <a:latin typeface="Cambria" pitchFamily="18" charset="0"/>
              </a:rPr>
              <a:t>Вайса</a:t>
            </a:r>
            <a:r>
              <a:rPr lang="ru-RU" sz="1600" dirty="0" smtClean="0">
                <a:solidFill>
                  <a:schemeClr val="bg1"/>
                </a:solidFill>
                <a:latin typeface="Cambria" pitchFamily="18" charset="0"/>
              </a:rPr>
              <a:t>, к сорок четвертому достиг прочного положения в </a:t>
            </a:r>
            <a:r>
              <a:rPr lang="ru-RU" sz="1600" dirty="0" err="1" smtClean="0">
                <a:solidFill>
                  <a:schemeClr val="bg1"/>
                </a:solidFill>
                <a:latin typeface="Cambria" pitchFamily="18" charset="0"/>
              </a:rPr>
              <a:t>абвере</a:t>
            </a:r>
            <a:r>
              <a:rPr lang="ru-RU" sz="1600" dirty="0" smtClean="0">
                <a:solidFill>
                  <a:schemeClr val="bg1"/>
                </a:solidFill>
                <a:latin typeface="Cambria" pitchFamily="18" charset="0"/>
              </a:rPr>
              <a:t>, дослужился до чина </a:t>
            </a:r>
            <a:r>
              <a:rPr lang="ru-RU" sz="1600" dirty="0" err="1" smtClean="0">
                <a:solidFill>
                  <a:schemeClr val="bg1"/>
                </a:solidFill>
                <a:latin typeface="Cambria" pitchFamily="18" charset="0"/>
              </a:rPr>
              <a:t>обер-лейтенанта</a:t>
            </a:r>
            <a:r>
              <a:rPr lang="ru-RU" sz="1600" dirty="0" smtClean="0">
                <a:solidFill>
                  <a:schemeClr val="bg1"/>
                </a:solidFill>
                <a:latin typeface="Cambria" pitchFamily="18" charset="0"/>
              </a:rPr>
              <a:t> и переведен в Берлин, в службу СС. Из самых первых рук он будет получать ценнейшие сведения..</a:t>
            </a:r>
            <a:endParaRPr lang="ru-RU" sz="16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7372344" cy="4525963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       </a:t>
            </a:r>
            <a:r>
              <a:rPr lang="ru-RU" sz="4000" dirty="0" smtClean="0">
                <a:solidFill>
                  <a:srgbClr val="FFC000"/>
                </a:solidFill>
              </a:rPr>
              <a:t>Отчизну на словах любить —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 Ничто, ей надобно служить.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И если надо — защищать,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      И даже жизнь свою отдать….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User\Desktop\Дню защитника отечества\95457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14752"/>
            <a:ext cx="3987800" cy="29921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>
            <a:contourClr>
              <a:srgbClr val="FFC00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17 МГНОВЕНИЙ ВЕСНЫ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1285860"/>
            <a:ext cx="52149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pc="-150" dirty="0" smtClean="0">
                <a:solidFill>
                  <a:schemeClr val="bg1"/>
                </a:solidFill>
              </a:rPr>
              <a:t>        </a:t>
            </a:r>
            <a:r>
              <a:rPr lang="ru-RU" sz="2000" b="1" spc="-100" dirty="0" smtClean="0">
                <a:solidFill>
                  <a:schemeClr val="bg1"/>
                </a:solidFill>
                <a:latin typeface="Cambria" pitchFamily="18" charset="0"/>
              </a:rPr>
              <a:t>Семнадцать </a:t>
            </a:r>
            <a:r>
              <a:rPr lang="ru-RU" sz="2000" b="1" spc="-100" dirty="0">
                <a:solidFill>
                  <a:schemeClr val="bg1"/>
                </a:solidFill>
                <a:latin typeface="Cambria" pitchFamily="18" charset="0"/>
              </a:rPr>
              <a:t>мгновений весны 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: </a:t>
            </a:r>
            <a:r>
              <a:rPr lang="ru-RU" sz="1600" spc="-100" dirty="0" err="1">
                <a:solidFill>
                  <a:schemeClr val="bg1"/>
                </a:solidFill>
                <a:latin typeface="Cambria" pitchFamily="18" charset="0"/>
              </a:rPr>
              <a:t>худож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. фильм : [в 12 сериях] / авт. сценария Ю. Семенов ; режиссер-постановщик Т. </a:t>
            </a:r>
            <a:r>
              <a:rPr lang="ru-RU" sz="1600" spc="-100" dirty="0" err="1">
                <a:solidFill>
                  <a:schemeClr val="bg1"/>
                </a:solidFill>
                <a:latin typeface="Cambria" pitchFamily="18" charset="0"/>
              </a:rPr>
              <a:t>Лиознова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 ; гл. оператор П. Катаев ; </a:t>
            </a:r>
            <a:r>
              <a:rPr lang="ru-RU" sz="1600" spc="-100" dirty="0" err="1">
                <a:solidFill>
                  <a:schemeClr val="bg1"/>
                </a:solidFill>
                <a:latin typeface="Cambria" pitchFamily="18" charset="0"/>
              </a:rPr>
              <a:t>худож.-постановщик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 Б. </a:t>
            </a:r>
            <a:r>
              <a:rPr lang="ru-RU" sz="1600" spc="-100" dirty="0" err="1">
                <a:solidFill>
                  <a:schemeClr val="bg1"/>
                </a:solidFill>
                <a:latin typeface="Cambria" pitchFamily="18" charset="0"/>
              </a:rPr>
              <a:t>Дуленков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 ; композитор М. Таривердиев ; стихи Р. Рождественского ; в ролях: В. Тихонов, Е. Кузнецов, Л. Броневой [и др.] ; текст от авт. читает Е. </a:t>
            </a:r>
            <a:r>
              <a:rPr lang="ru-RU" sz="1600" spc="-100" dirty="0" err="1">
                <a:solidFill>
                  <a:schemeClr val="bg1"/>
                </a:solidFill>
                <a:latin typeface="Cambria" pitchFamily="18" charset="0"/>
              </a:rPr>
              <a:t>Копелян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. - Полн. реставрация </a:t>
            </a:r>
            <a:r>
              <a:rPr lang="ru-RU" sz="1600" spc="-100" dirty="0" err="1">
                <a:solidFill>
                  <a:schemeClr val="bg1"/>
                </a:solidFill>
                <a:latin typeface="Cambria" pitchFamily="18" charset="0"/>
              </a:rPr>
              <a:t>изобр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. и звука. - Электрон. дан. - Москва : Киностудия им. М. Горького, 1973 : Крупный план, 2007. -(Из собрания </a:t>
            </a:r>
            <a:r>
              <a:rPr lang="ru-RU" sz="1600" spc="-100" dirty="0" err="1">
                <a:solidFill>
                  <a:schemeClr val="bg1"/>
                </a:solidFill>
                <a:latin typeface="Cambria" pitchFamily="18" charset="0"/>
              </a:rPr>
              <a:t>Гостелерадиофонда</a:t>
            </a:r>
            <a:r>
              <a:rPr lang="ru-RU" sz="1600" spc="-100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</a:p>
          <a:p>
            <a:pPr algn="just"/>
            <a:endParaRPr lang="ru-RU" sz="1600" spc="-1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just"/>
            <a:endParaRPr lang="ru-RU" sz="1600" spc="-1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just"/>
            <a:r>
              <a:rPr lang="ru-RU" sz="1600" spc="-100" dirty="0" smtClean="0">
                <a:solidFill>
                  <a:schemeClr val="bg1"/>
                </a:solidFill>
                <a:latin typeface="Cambria" pitchFamily="18" charset="0"/>
              </a:rPr>
              <a:t>          Военная 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драма о советском разведчике, внедрённом в высшие эшелоны власти </a:t>
            </a:r>
            <a:r>
              <a:rPr lang="ru-RU" sz="1600" spc="-100" dirty="0" smtClean="0">
                <a:solidFill>
                  <a:schemeClr val="bg1"/>
                </a:solidFill>
                <a:latin typeface="Cambria" pitchFamily="18" charset="0"/>
              </a:rPr>
              <a:t>гитлеровской Германии. 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Начало 1945 года. Гитлеровский рейх, находясь на грани краха, отчаянно сопротивляется союзной коалиции. </a:t>
            </a:r>
            <a:r>
              <a:rPr lang="ru-RU" sz="1600" spc="-100" dirty="0" smtClean="0">
                <a:solidFill>
                  <a:schemeClr val="bg1"/>
                </a:solidFill>
                <a:latin typeface="Cambria" pitchFamily="18" charset="0"/>
              </a:rPr>
              <a:t>Штандартенфюрер СС 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фон Штирлиц, сотрудник германской разведки, он же г-н </a:t>
            </a:r>
            <a:r>
              <a:rPr lang="ru-RU" sz="1600" spc="-100" dirty="0" err="1">
                <a:solidFill>
                  <a:schemeClr val="bg1"/>
                </a:solidFill>
                <a:latin typeface="Cambria" pitchFamily="18" charset="0"/>
              </a:rPr>
              <a:t>Бользен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, он же </a:t>
            </a:r>
            <a:r>
              <a:rPr lang="ru-RU" sz="1600" spc="-100" dirty="0" err="1">
                <a:solidFill>
                  <a:schemeClr val="bg1"/>
                </a:solidFill>
                <a:latin typeface="Cambria" pitchFamily="18" charset="0"/>
              </a:rPr>
              <a:t>Юстас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, он же полковник Исаев, получает ответственное задание советского руководства и напряженно размышляет, каким образом выполнить </a:t>
            </a:r>
            <a:r>
              <a:rPr lang="ru-RU" sz="1600" spc="-100" dirty="0" smtClean="0">
                <a:solidFill>
                  <a:schemeClr val="bg1"/>
                </a:solidFill>
                <a:latin typeface="Cambria" pitchFamily="18" charset="0"/>
              </a:rPr>
              <a:t>его…..</a:t>
            </a:r>
            <a:endParaRPr lang="ru-RU" sz="1600" spc="-1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099" name="Picture 3" descr="C:\Users\User\Desktop\Дню защитника отечества\фото фильмов\17 мгновени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143272" cy="5000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rgbClr val="7E000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А ЗОРИ ЗДЕСЬ ТИХИЕ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User\Desktop\Дню защитника отечества\фото фильмов\а зори здесь тих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5286412" cy="3786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1428736"/>
            <a:ext cx="364330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-100" dirty="0" smtClean="0">
                <a:solidFill>
                  <a:schemeClr val="bg1"/>
                </a:solidFill>
              </a:rPr>
              <a:t>       </a:t>
            </a:r>
            <a:r>
              <a:rPr lang="ru-RU" sz="2000" b="1" spc="-100" dirty="0" smtClean="0">
                <a:solidFill>
                  <a:schemeClr val="bg1"/>
                </a:solidFill>
              </a:rPr>
              <a:t>...</a:t>
            </a:r>
            <a:r>
              <a:rPr lang="ru-RU" sz="2000" b="1" spc="-100" dirty="0">
                <a:solidFill>
                  <a:schemeClr val="bg1"/>
                </a:solidFill>
              </a:rPr>
              <a:t>А зори здесь</a:t>
            </a:r>
            <a:r>
              <a:rPr lang="ru-RU" sz="2000" spc="-100" dirty="0">
                <a:solidFill>
                  <a:schemeClr val="bg1"/>
                </a:solidFill>
              </a:rPr>
              <a:t> тихие </a:t>
            </a:r>
            <a:r>
              <a:rPr lang="ru-RU" spc="-100" dirty="0">
                <a:solidFill>
                  <a:schemeClr val="bg1"/>
                </a:solidFill>
              </a:rPr>
              <a:t>[Кинофильм]/ авт. сценария Станислав </a:t>
            </a:r>
            <a:r>
              <a:rPr lang="ru-RU" spc="-100" dirty="0" err="1">
                <a:solidFill>
                  <a:schemeClr val="bg1"/>
                </a:solidFill>
              </a:rPr>
              <a:t>Ростоцкий</a:t>
            </a:r>
            <a:r>
              <a:rPr lang="ru-RU" spc="-100" dirty="0">
                <a:solidFill>
                  <a:schemeClr val="bg1"/>
                </a:solidFill>
              </a:rPr>
              <a:t>, Борис Васильев ; режиссер Станислав </a:t>
            </a:r>
            <a:r>
              <a:rPr lang="ru-RU" spc="-100" dirty="0" err="1">
                <a:solidFill>
                  <a:schemeClr val="bg1"/>
                </a:solidFill>
              </a:rPr>
              <a:t>Ростоцкий</a:t>
            </a:r>
            <a:r>
              <a:rPr lang="ru-RU" spc="-100" dirty="0">
                <a:solidFill>
                  <a:schemeClr val="bg1"/>
                </a:solidFill>
              </a:rPr>
              <a:t> ; композитор К. Молчанов ; в ролях: Андрей Мартынов, Ольга Остроумова, Елена </a:t>
            </a:r>
            <a:r>
              <a:rPr lang="ru-RU" spc="-100" dirty="0" err="1">
                <a:solidFill>
                  <a:schemeClr val="bg1"/>
                </a:solidFill>
              </a:rPr>
              <a:t>Драпеко</a:t>
            </a:r>
            <a:r>
              <a:rPr lang="ru-RU" spc="-100" dirty="0">
                <a:solidFill>
                  <a:schemeClr val="bg1"/>
                </a:solidFill>
              </a:rPr>
              <a:t> [и др.]. - Москва : Киностудия им. М. Горького, 1972 : RUSCICO [дистрибьютор], 2000.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214950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pc="-100" dirty="0" smtClean="0">
                <a:solidFill>
                  <a:schemeClr val="bg1"/>
                </a:solidFill>
              </a:rPr>
              <a:t>        В </a:t>
            </a:r>
            <a:r>
              <a:rPr lang="ru-RU" spc="-100" dirty="0">
                <a:solidFill>
                  <a:schemeClr val="bg1"/>
                </a:solidFill>
              </a:rPr>
              <a:t>зенитную батарею старшины Васькова прислали два отделения насмешливых и отчаянных девушек-зенитчиц. Руководить ими оказалось делом очень трудным. Не думал тогда старшина, что пятеро из них станут для него самыми дорогими людьми. С ними он пошел на перехват двух врагов, с ними вынужден был принять бой "местного значения" против 16 отборных гитлеровских </a:t>
            </a:r>
            <a:r>
              <a:rPr lang="ru-RU" spc="-100" dirty="0" smtClean="0">
                <a:solidFill>
                  <a:schemeClr val="bg1"/>
                </a:solidFill>
              </a:rPr>
              <a:t>головорезов.</a:t>
            </a:r>
            <a:endParaRPr lang="ru-RU" spc="-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АПОСТОЛ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User\Desktop\Дню защитника отечества\фото фильмов\апостол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3429024" cy="52864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7150">
            <a:contourClr>
              <a:srgbClr val="7E0000"/>
            </a:contourClr>
          </a:sp3d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29058" y="1500174"/>
            <a:ext cx="50006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-2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 CYR"/>
              </a:rPr>
              <a:t>            </a:t>
            </a:r>
            <a:r>
              <a:rPr kumimoji="0" lang="ru-RU" b="1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Апостол</a:t>
            </a:r>
            <a:r>
              <a:rPr kumimoji="0" lang="ru-RU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 [Электронный ресурс] : воен. боевик : полн. версия : 12 серий / </a:t>
            </a:r>
            <a:r>
              <a:rPr kumimoji="0" lang="ru-RU" b="0" i="0" u="none" strike="noStrike" cap="none" spc="-10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реж</a:t>
            </a:r>
            <a:r>
              <a:rPr kumimoji="0" lang="ru-RU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. Г. А. Сидоров ; сцен. О. Антонов ; оператор А. В. </a:t>
            </a:r>
            <a:r>
              <a:rPr kumimoji="0" lang="ru-RU" b="0" i="0" u="none" strike="noStrike" cap="none" spc="-10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Петрига</a:t>
            </a:r>
            <a:r>
              <a:rPr kumimoji="0" lang="ru-RU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 ; </a:t>
            </a:r>
            <a:r>
              <a:rPr kumimoji="0" lang="ru-RU" b="0" i="0" u="none" strike="noStrike" cap="none" spc="-10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продюс</a:t>
            </a:r>
            <a:r>
              <a:rPr kumimoji="0" lang="ru-RU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. Р. Л. </a:t>
            </a:r>
            <a:r>
              <a:rPr kumimoji="0" lang="ru-RU" b="0" i="0" u="none" strike="noStrike" cap="none" spc="-10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Дишдишян</a:t>
            </a:r>
            <a:r>
              <a:rPr kumimoji="0" lang="ru-RU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 [и др.]. - Электрон. дан. - Москва : Компания "Элегия" ; Москва : Компания "Централ </a:t>
            </a:r>
            <a:r>
              <a:rPr kumimoji="0" lang="ru-RU" b="0" i="0" u="none" strike="noStrike" cap="none" spc="-10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Партнершип</a:t>
            </a:r>
            <a:r>
              <a:rPr kumimoji="0" lang="ru-RU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", 2008.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 </a:t>
            </a:r>
            <a:r>
              <a:rPr kumimoji="0" lang="ru-RU" b="0" i="0" u="none" strike="noStrike" cap="none" spc="-2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В ролях: Евгений Миронов, Андрей Смирнов, Александр Новин, Дарья Мороз, Николай Фоменко, Александр Баширов</a:t>
            </a:r>
            <a:r>
              <a:rPr kumimoji="0" lang="ru-RU" b="0" i="0" u="none" strike="noStrike" cap="none" spc="-2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71448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143372" y="4000504"/>
            <a:ext cx="47863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600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 charset="-52"/>
              </a:rPr>
              <a:t>         В начале войны немцы забрасывают в СССР своего диверсанта. Высадка проходит неудачно </a:t>
            </a:r>
            <a:r>
              <a:rPr kumimoji="0" lang="ru-RU" sz="1600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ru-RU" sz="1600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 charset="-52"/>
              </a:rPr>
              <a:t>шпиона захватывает НКВД. При попытке побега диверсант, оказавшийся русским вором в законе, случайно оставшимся на оккупированной территории, погибает. Чтобы найти остальных шпионов, участвующих в операции, чекистам приходится обратиться к брату-близнецу преступника </a:t>
            </a:r>
            <a:r>
              <a:rPr kumimoji="0" lang="ru-RU" sz="1600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ru-RU" sz="1600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 charset="-52"/>
              </a:rPr>
              <a:t>сельскому учителю. Тот занимает место покойного в немецкой агентурной сети и вступает в смертельно опасную игру</a:t>
            </a:r>
            <a:r>
              <a:rPr kumimoji="0" lang="ru-RU" sz="1600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1600" b="0" i="0" u="none" strike="noStrike" cap="none" spc="-100" normalizeH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АТЫ-БАТЫ, ШЛИ СОЛДАТЫ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0482" name="Picture 2" descr="C:\Users\User\Desktop\Дню защитника отечества\фото фильмов\аты бат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321389" cy="5286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1142984"/>
            <a:ext cx="492922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-100" dirty="0" smtClean="0">
                <a:solidFill>
                  <a:schemeClr val="bg1"/>
                </a:solidFill>
              </a:rPr>
              <a:t>        </a:t>
            </a:r>
            <a:r>
              <a:rPr lang="ru-RU" sz="2000" b="1" spc="-100" dirty="0" err="1" smtClean="0">
                <a:solidFill>
                  <a:schemeClr val="bg1"/>
                </a:solidFill>
                <a:latin typeface="Cambria" pitchFamily="18" charset="0"/>
              </a:rPr>
              <a:t>Аты-баты</a:t>
            </a:r>
            <a:r>
              <a:rPr lang="ru-RU" sz="2000" b="1" spc="-100" dirty="0">
                <a:solidFill>
                  <a:schemeClr val="bg1"/>
                </a:solidFill>
                <a:latin typeface="Cambria" pitchFamily="18" charset="0"/>
              </a:rPr>
              <a:t>, шли солдаты</a:t>
            </a:r>
            <a:r>
              <a:rPr lang="ru-RU" b="1" spc="-100" dirty="0">
                <a:solidFill>
                  <a:schemeClr val="bg1"/>
                </a:solidFill>
                <a:latin typeface="Cambria" pitchFamily="18" charset="0"/>
              </a:rPr>
              <a:t>...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[Кинофильм] : военная киноповесть / режиссер Леонид Быков ; автор сценария Б. Васильев ; оператор В. Г. Войтенко ; художник Г. М.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Прокопец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; композитор Г. Дмитриев ; в ролях: Леонид Быков, Владимир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Конкин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[и др.]. - Полн. реставрация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изобр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. и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зв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. - Киев : Киностудия им. А. Довженко, 1975 : Украинская </a:t>
            </a:r>
            <a:r>
              <a:rPr lang="ru-RU" spc="-100" dirty="0" err="1">
                <a:solidFill>
                  <a:schemeClr val="bg1"/>
                </a:solidFill>
                <a:latin typeface="Cambria" pitchFamily="18" charset="0"/>
              </a:rPr>
              <a:t>ДиВиДи</a:t>
            </a:r>
            <a:r>
              <a:rPr lang="ru-RU" spc="-100" dirty="0">
                <a:solidFill>
                  <a:schemeClr val="bg1"/>
                </a:solidFill>
                <a:latin typeface="Cambria" pitchFamily="18" charset="0"/>
              </a:rPr>
              <a:t> Компания, 2003 ; Москва : Торнадо Видео, 2005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571868" y="3929066"/>
            <a:ext cx="53578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800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 CYR"/>
              </a:rPr>
              <a:t>            Последний фильм Леонида Быкова и его последняя роль в кино... Они погибли 18 марта 1944 года, их было всего восемнадцать человек - комсомольский взвод, остановивший колонну немецких танков. Трагическое и комедийное, героическое и лирическое сплелись на экране в необычную ткань повествования об отцах, навсегда оставшихся молодыми, и о детях, пришедших туда, где ровно тридцать лет назад приняли свой последний смертный бой самые родные для них люди...</a:t>
            </a:r>
            <a:endParaRPr kumimoji="0" lang="ru-RU" sz="1800" b="0" i="0" u="none" strike="noStrike" cap="none" spc="-100" normalizeH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В БОЙ ИДУТ ОДНИ СТАРИКИ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1506" name="Picture 2" descr="C:\Users\User\Desktop\Дню защитника отечества\фото фильмов\в бой иду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286148" cy="5143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1500174"/>
            <a:ext cx="507209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         </a:t>
            </a:r>
            <a:r>
              <a:rPr lang="ru-RU" b="1" spc="-100" dirty="0" smtClean="0">
                <a:solidFill>
                  <a:schemeClr val="bg1"/>
                </a:solidFill>
              </a:rPr>
              <a:t>В </a:t>
            </a:r>
            <a:r>
              <a:rPr lang="ru-RU" b="1" spc="-100" dirty="0">
                <a:solidFill>
                  <a:schemeClr val="bg1"/>
                </a:solidFill>
              </a:rPr>
              <a:t>бой идут</a:t>
            </a:r>
            <a:r>
              <a:rPr lang="ru-RU" spc="-100" dirty="0">
                <a:solidFill>
                  <a:schemeClr val="bg1"/>
                </a:solidFill>
              </a:rPr>
              <a:t> одни "старики" [Кинофильм] : военная драма / режиссер Леонид Быков ; авт. сценария: А. </a:t>
            </a:r>
            <a:r>
              <a:rPr lang="ru-RU" spc="-100" dirty="0" err="1">
                <a:solidFill>
                  <a:schemeClr val="bg1"/>
                </a:solidFill>
              </a:rPr>
              <a:t>Сацкий</a:t>
            </a:r>
            <a:r>
              <a:rPr lang="ru-RU" spc="-100" dirty="0">
                <a:solidFill>
                  <a:schemeClr val="bg1"/>
                </a:solidFill>
              </a:rPr>
              <a:t>, Е. Оноприенко, Л. Быков ; оператор В. Войтенко ; композитор В. Шевченко ; в ролях: Леонид Быков, Сергей Подгорный [и др.]. - Полн. реставрация </a:t>
            </a:r>
            <a:r>
              <a:rPr lang="ru-RU" spc="-100" dirty="0" err="1">
                <a:solidFill>
                  <a:schemeClr val="bg1"/>
                </a:solidFill>
              </a:rPr>
              <a:t>изобр</a:t>
            </a:r>
            <a:r>
              <a:rPr lang="ru-RU" spc="-100" dirty="0">
                <a:solidFill>
                  <a:schemeClr val="bg1"/>
                </a:solidFill>
              </a:rPr>
              <a:t>. и </a:t>
            </a:r>
            <a:r>
              <a:rPr lang="ru-RU" spc="-100" dirty="0" err="1">
                <a:solidFill>
                  <a:schemeClr val="bg1"/>
                </a:solidFill>
              </a:rPr>
              <a:t>зв</a:t>
            </a:r>
            <a:r>
              <a:rPr lang="ru-RU" spc="-100" dirty="0">
                <a:solidFill>
                  <a:schemeClr val="bg1"/>
                </a:solidFill>
              </a:rPr>
              <a:t>. - Киев : Киностудия им. А. Довженко, 1973 : Украинская </a:t>
            </a:r>
            <a:r>
              <a:rPr lang="ru-RU" spc="-100" dirty="0" err="1">
                <a:solidFill>
                  <a:schemeClr val="bg1"/>
                </a:solidFill>
              </a:rPr>
              <a:t>ДиВиДи</a:t>
            </a:r>
            <a:r>
              <a:rPr lang="ru-RU" spc="-100" dirty="0">
                <a:solidFill>
                  <a:schemeClr val="bg1"/>
                </a:solidFill>
              </a:rPr>
              <a:t> Компания, 2003 ; Москва : Торнадо Видео, 2005</a:t>
            </a:r>
            <a:r>
              <a:rPr lang="ru-RU" spc="-1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pc="-1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       </a:t>
            </a:r>
            <a:r>
              <a:rPr lang="ru-RU" sz="1600" spc="-100" dirty="0" smtClean="0">
                <a:solidFill>
                  <a:schemeClr val="bg1"/>
                </a:solidFill>
                <a:latin typeface="Cambria" pitchFamily="18" charset="0"/>
              </a:rPr>
              <a:t>Эта 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эскадрилья стала "поющей" - так капитан Титаренко (Быков) подбирал себе новичков. Его "старикам" было не больше двадцати, но "</a:t>
            </a:r>
            <a:r>
              <a:rPr lang="ru-RU" sz="1600" spc="-100" dirty="0" err="1">
                <a:solidFill>
                  <a:schemeClr val="bg1"/>
                </a:solidFill>
                <a:latin typeface="Cambria" pitchFamily="18" charset="0"/>
              </a:rPr>
              <a:t>желторотиков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", пополнение из летных училищ ускоренного выпуска, в бой все равно, по возможности, не пускали. Им еще многое предстояло испытать - и жар боев, и радость первой победы над врагом, и величие братства, скрепленного кровью, и первую любовь, и горечь утраты... И настанет день, когда по команде "в бой идут одни старики" бывшие </a:t>
            </a:r>
            <a:r>
              <a:rPr lang="ru-RU" sz="1600" spc="-100" dirty="0" err="1">
                <a:solidFill>
                  <a:schemeClr val="bg1"/>
                </a:solidFill>
                <a:latin typeface="Cambria" pitchFamily="18" charset="0"/>
              </a:rPr>
              <a:t>желторотики</a:t>
            </a:r>
            <a:r>
              <a:rPr lang="ru-RU" sz="1600" spc="-100" dirty="0">
                <a:solidFill>
                  <a:schemeClr val="bg1"/>
                </a:solidFill>
                <a:latin typeface="Cambria" pitchFamily="18" charset="0"/>
              </a:rPr>
              <a:t> бросятся к своим </a:t>
            </a:r>
            <a:r>
              <a:rPr lang="ru-RU" sz="1600" spc="-100" dirty="0" smtClean="0">
                <a:solidFill>
                  <a:schemeClr val="bg1"/>
                </a:solidFill>
                <a:latin typeface="Cambria" pitchFamily="18" charset="0"/>
              </a:rPr>
              <a:t>самолетам…</a:t>
            </a:r>
            <a:endParaRPr lang="ru-RU" spc="-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ВАРИАНТ «ОМЕГА»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2530" name="Picture 2" descr="C:\Users\User\Desktop\Дню защитника отечества\фото фильмов\вариант омег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5737129" cy="37862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6446" y="1000108"/>
            <a:ext cx="33575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     Вариант </a:t>
            </a:r>
            <a:r>
              <a:rPr lang="ru-RU" sz="1600" b="1" dirty="0">
                <a:solidFill>
                  <a:schemeClr val="bg1"/>
                </a:solidFill>
              </a:rPr>
              <a:t>"</a:t>
            </a:r>
            <a:r>
              <a:rPr lang="ru-RU" sz="1600" b="1" dirty="0" smtClean="0">
                <a:solidFill>
                  <a:schemeClr val="bg1"/>
                </a:solidFill>
              </a:rPr>
              <a:t>Омега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  <a:r>
              <a:rPr lang="ru-RU" sz="1600" dirty="0" err="1" smtClean="0">
                <a:solidFill>
                  <a:schemeClr val="bg1"/>
                </a:solidFill>
              </a:rPr>
              <a:t>героико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-</a:t>
            </a:r>
            <a:r>
              <a:rPr lang="ru-RU" sz="1600" dirty="0" smtClean="0">
                <a:solidFill>
                  <a:schemeClr val="bg1"/>
                </a:solidFill>
              </a:rPr>
              <a:t>приключенческий </a:t>
            </a:r>
            <a:r>
              <a:rPr lang="ru-RU" sz="1600" dirty="0">
                <a:solidFill>
                  <a:schemeClr val="bg1"/>
                </a:solidFill>
              </a:rPr>
              <a:t>фильм : [в 5 сериях</a:t>
            </a:r>
            <a:r>
              <a:rPr lang="ru-RU" sz="1600" dirty="0" smtClean="0">
                <a:solidFill>
                  <a:schemeClr val="bg1"/>
                </a:solidFill>
              </a:rPr>
              <a:t>]/ </a:t>
            </a:r>
            <a:r>
              <a:rPr lang="ru-RU" sz="1600" dirty="0">
                <a:solidFill>
                  <a:schemeClr val="bg1"/>
                </a:solidFill>
              </a:rPr>
              <a:t>авт. сценария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Н</a:t>
            </a:r>
            <a:r>
              <a:rPr lang="ru-RU" sz="1600" dirty="0">
                <a:solidFill>
                  <a:schemeClr val="bg1"/>
                </a:solidFill>
              </a:rPr>
              <a:t>. Леонов, Ю. Костров ; режиссер-постановщик А. </a:t>
            </a:r>
            <a:r>
              <a:rPr lang="ru-RU" sz="1600" dirty="0" err="1">
                <a:solidFill>
                  <a:schemeClr val="bg1"/>
                </a:solidFill>
              </a:rPr>
              <a:t>Воязос</a:t>
            </a:r>
            <a:r>
              <a:rPr lang="ru-RU" sz="1600" dirty="0">
                <a:solidFill>
                  <a:schemeClr val="bg1"/>
                </a:solidFill>
              </a:rPr>
              <a:t> ; </a:t>
            </a:r>
            <a:r>
              <a:rPr lang="ru-RU" sz="1600" dirty="0" smtClean="0">
                <a:solidFill>
                  <a:schemeClr val="bg1"/>
                </a:solidFill>
              </a:rPr>
              <a:t>оператор-постановщик </a:t>
            </a:r>
            <a:r>
              <a:rPr lang="ru-RU" sz="1600" dirty="0">
                <a:solidFill>
                  <a:schemeClr val="bg1"/>
                </a:solidFill>
              </a:rPr>
              <a:t>В. Трофимов ; </a:t>
            </a:r>
            <a:r>
              <a:rPr lang="ru-RU" sz="1600" dirty="0" err="1">
                <a:solidFill>
                  <a:schemeClr val="bg1"/>
                </a:solidFill>
              </a:rPr>
              <a:t>худож.-постановщики</a:t>
            </a:r>
            <a:r>
              <a:rPr lang="ru-RU" sz="1600" dirty="0">
                <a:solidFill>
                  <a:schemeClr val="bg1"/>
                </a:solidFill>
              </a:rPr>
              <a:t> Я. </a:t>
            </a:r>
            <a:r>
              <a:rPr lang="ru-RU" sz="1600" dirty="0" err="1">
                <a:solidFill>
                  <a:schemeClr val="bg1"/>
                </a:solidFill>
              </a:rPr>
              <a:t>Ривош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А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Таланцев</a:t>
            </a:r>
            <a:r>
              <a:rPr lang="ru-RU" sz="1600" dirty="0">
                <a:solidFill>
                  <a:schemeClr val="bg1"/>
                </a:solidFill>
              </a:rPr>
              <a:t> ; </a:t>
            </a:r>
            <a:r>
              <a:rPr lang="ru-RU" sz="1600" dirty="0" smtClean="0">
                <a:solidFill>
                  <a:schemeClr val="bg1"/>
                </a:solidFill>
              </a:rPr>
              <a:t>композитор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Б. </a:t>
            </a:r>
            <a:r>
              <a:rPr lang="ru-RU" sz="1600" dirty="0" err="1">
                <a:solidFill>
                  <a:schemeClr val="bg1"/>
                </a:solidFill>
              </a:rPr>
              <a:t>Троцюк</a:t>
            </a:r>
            <a:r>
              <a:rPr lang="ru-RU" sz="1600" dirty="0">
                <a:solidFill>
                  <a:schemeClr val="bg1"/>
                </a:solidFill>
              </a:rPr>
              <a:t> ; текст </a:t>
            </a:r>
            <a:r>
              <a:rPr lang="ru-RU" sz="1600" dirty="0" smtClean="0">
                <a:solidFill>
                  <a:schemeClr val="bg1"/>
                </a:solidFill>
              </a:rPr>
              <a:t>песни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Р. Рождественского ; в ролях: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О</a:t>
            </a:r>
            <a:r>
              <a:rPr lang="ru-RU" sz="1600" dirty="0">
                <a:solidFill>
                  <a:schemeClr val="bg1"/>
                </a:solidFill>
              </a:rPr>
              <a:t>. Даль, И. Васильев</a:t>
            </a:r>
            <a:r>
              <a:rPr lang="ru-RU" sz="16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И. </a:t>
            </a:r>
            <a:r>
              <a:rPr lang="ru-RU" sz="1600" dirty="0" err="1">
                <a:solidFill>
                  <a:schemeClr val="bg1"/>
                </a:solidFill>
              </a:rPr>
              <a:t>Печерникова</a:t>
            </a:r>
            <a:r>
              <a:rPr lang="ru-RU" sz="1600" dirty="0">
                <a:solidFill>
                  <a:schemeClr val="bg1"/>
                </a:solidFill>
              </a:rPr>
              <a:t> [и др.]. - Полн. реставрация </a:t>
            </a:r>
            <a:r>
              <a:rPr lang="ru-RU" sz="1600" dirty="0" err="1">
                <a:solidFill>
                  <a:schemeClr val="bg1"/>
                </a:solidFill>
              </a:rPr>
              <a:t>изобр</a:t>
            </a:r>
            <a:r>
              <a:rPr lang="ru-RU" sz="1600" dirty="0">
                <a:solidFill>
                  <a:schemeClr val="bg1"/>
                </a:solidFill>
              </a:rPr>
              <a:t>. и звука. - Электрон. дан. - Москва : </a:t>
            </a:r>
            <a:r>
              <a:rPr lang="ru-RU" sz="1600" dirty="0" err="1">
                <a:solidFill>
                  <a:schemeClr val="bg1"/>
                </a:solidFill>
              </a:rPr>
              <a:t>Союзтелефильм</a:t>
            </a:r>
            <a:r>
              <a:rPr lang="ru-RU" sz="1600" dirty="0">
                <a:solidFill>
                  <a:schemeClr val="bg1"/>
                </a:solidFill>
              </a:rPr>
              <a:t>, Производство творческого объединения "Экран", 1975 : Крупный план, 2006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>
                <a:solidFill>
                  <a:schemeClr val="bg1"/>
                </a:solidFill>
              </a:rPr>
              <a:t>(Из </a:t>
            </a:r>
            <a:r>
              <a:rPr lang="ru-RU" sz="1600" dirty="0" smtClean="0">
                <a:solidFill>
                  <a:schemeClr val="bg1"/>
                </a:solidFill>
              </a:rPr>
              <a:t>собрания </a:t>
            </a:r>
            <a:r>
              <a:rPr lang="ru-RU" sz="1600" dirty="0" err="1" smtClean="0">
                <a:solidFill>
                  <a:schemeClr val="bg1"/>
                </a:solidFill>
              </a:rPr>
              <a:t>Гостелерадиофонда</a:t>
            </a:r>
            <a:r>
              <a:rPr lang="ru-RU" sz="1600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5042118"/>
            <a:ext cx="57150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       В основе фильма - документальный материал о действиях советской разведки в оккупированном гитлеровцами Таллинне. Советский разведчик Сергей Скорин внедряется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разведорганы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 фашисткой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Германии,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стремящиеся дезинформировать ставку Верховного командования Советских Вооруженных Сил. В результате его действий стратегическая дезинформация поступает не в Москву, а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в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Берлин,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Arial CYR"/>
              </a:rPr>
              <a:t>и вводит в заблуждение немецкое командование.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E0000"/>
                </a:solidFill>
              </a:rPr>
              <a:t>ВОЙНА И МИР</a:t>
            </a:r>
            <a:endParaRPr lang="ru-RU" b="1" dirty="0">
              <a:solidFill>
                <a:srgbClr val="7E0000"/>
              </a:solidFill>
            </a:endParaRPr>
          </a:p>
        </p:txBody>
      </p:sp>
      <p:pic>
        <p:nvPicPr>
          <p:cNvPr id="23554" name="Picture 2" descr="C:\Users\User\Desktop\Дню защитника отечества\фото фильмов\война и ми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3194206" cy="48577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/>
        </p:spPr>
      </p:pic>
      <p:sp>
        <p:nvSpPr>
          <p:cNvPr id="5" name="TextBox 4"/>
          <p:cNvSpPr txBox="1"/>
          <p:nvPr/>
        </p:nvSpPr>
        <p:spPr>
          <a:xfrm>
            <a:off x="3857620" y="1428736"/>
            <a:ext cx="47863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spc="-100" dirty="0" smtClean="0">
                <a:solidFill>
                  <a:schemeClr val="bg1"/>
                </a:solidFill>
              </a:rPr>
              <a:t>           </a:t>
            </a:r>
            <a:r>
              <a:rPr lang="ru-RU" sz="2000" b="1" spc="-100" dirty="0" smtClean="0">
                <a:solidFill>
                  <a:schemeClr val="bg1"/>
                </a:solidFill>
              </a:rPr>
              <a:t>Война </a:t>
            </a:r>
            <a:r>
              <a:rPr lang="ru-RU" sz="2000" b="1" spc="-100" dirty="0">
                <a:solidFill>
                  <a:schemeClr val="bg1"/>
                </a:solidFill>
              </a:rPr>
              <a:t>и </a:t>
            </a:r>
            <a:r>
              <a:rPr lang="ru-RU" sz="2000" b="1" spc="-100" dirty="0" smtClean="0">
                <a:solidFill>
                  <a:schemeClr val="bg1"/>
                </a:solidFill>
              </a:rPr>
              <a:t>мир</a:t>
            </a:r>
            <a:r>
              <a:rPr lang="ru-RU" sz="2000" b="1" spc="-100" dirty="0">
                <a:solidFill>
                  <a:schemeClr val="bg1"/>
                </a:solidFill>
              </a:rPr>
              <a:t> </a:t>
            </a:r>
            <a:r>
              <a:rPr lang="ru-RU" spc="-100" dirty="0" smtClean="0">
                <a:solidFill>
                  <a:schemeClr val="bg1"/>
                </a:solidFill>
              </a:rPr>
              <a:t>: </a:t>
            </a:r>
            <a:r>
              <a:rPr lang="ru-RU" spc="-100" dirty="0" err="1">
                <a:solidFill>
                  <a:schemeClr val="bg1"/>
                </a:solidFill>
              </a:rPr>
              <a:t>худож</a:t>
            </a:r>
            <a:r>
              <a:rPr lang="ru-RU" spc="-100" dirty="0">
                <a:solidFill>
                  <a:schemeClr val="bg1"/>
                </a:solidFill>
              </a:rPr>
              <a:t>. фильм : [в 4 сериях] : по роману Л. Н. Толстого / авт. экранизации С. Бондарчук, В. Соловьев ; режиссер-постановщик С. Бондарчук ; гл. оператор А. Петрицкий ; гл. </a:t>
            </a:r>
            <a:r>
              <a:rPr lang="ru-RU" spc="-100" dirty="0" err="1">
                <a:solidFill>
                  <a:schemeClr val="bg1"/>
                </a:solidFill>
              </a:rPr>
              <a:t>худож.-постановщики</a:t>
            </a:r>
            <a:r>
              <a:rPr lang="ru-RU" spc="-100" dirty="0">
                <a:solidFill>
                  <a:schemeClr val="bg1"/>
                </a:solidFill>
              </a:rPr>
              <a:t> М. Богданов, Г. Мясников ; композитор В. Овчинников ; в ролях: Л. Савельева, С. Бондарчук, В. Тихонов [и др.]. - </a:t>
            </a:r>
            <a:r>
              <a:rPr lang="ru-RU" spc="-100" dirty="0" smtClean="0">
                <a:solidFill>
                  <a:schemeClr val="bg1"/>
                </a:solidFill>
              </a:rPr>
              <a:t>Москва </a:t>
            </a:r>
            <a:r>
              <a:rPr lang="ru-RU" spc="-100" dirty="0">
                <a:solidFill>
                  <a:schemeClr val="bg1"/>
                </a:solidFill>
              </a:rPr>
              <a:t>: Мосфильм, 1965 : Крупный план, </a:t>
            </a:r>
            <a:r>
              <a:rPr lang="ru-RU" spc="-100" dirty="0" smtClean="0">
                <a:solidFill>
                  <a:schemeClr val="bg1"/>
                </a:solidFill>
              </a:rPr>
              <a:t>2007</a:t>
            </a:r>
          </a:p>
          <a:p>
            <a:pPr algn="just"/>
            <a:endParaRPr lang="ru-RU" spc="-100" dirty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spc="-100" dirty="0" smtClean="0">
                <a:solidFill>
                  <a:schemeClr val="bg1"/>
                </a:solidFill>
              </a:rPr>
              <a:t>Эпическое </a:t>
            </a:r>
            <a:r>
              <a:rPr lang="ru-RU" spc="-100" dirty="0">
                <a:solidFill>
                  <a:schemeClr val="bg1"/>
                </a:solidFill>
              </a:rPr>
              <a:t>кинополотно известнейшего советского кинорежиссера Сергея Бондарчука по роману Льва Толстого "Война и мир", с участием всех звезд советского кинематографа...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3248</Words>
  <Application>Microsoft Office PowerPoint</Application>
  <PresentationFormat>Экран (4:3)</PresentationFormat>
  <Paragraphs>92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Россия! С нелегкой судьбою страна:  году кино посвящается    (патриотические фильмы  в фондах научной библиотеки НТГСПИ(ф)РГППУ)</vt:lpstr>
      <vt:lpstr>9 ДНЕЙ ОДНОГО ГОДА</vt:lpstr>
      <vt:lpstr>17 МГНОВЕНИЙ ВЕСНЫ</vt:lpstr>
      <vt:lpstr>А ЗОРИ ЗДЕСЬ ТИХИЕ</vt:lpstr>
      <vt:lpstr>АПОСТОЛ</vt:lpstr>
      <vt:lpstr>АТЫ-БАТЫ, ШЛИ СОЛДАТЫ</vt:lpstr>
      <vt:lpstr>В БОЙ ИДУТ ОДНИ СТАРИКИ</vt:lpstr>
      <vt:lpstr>ВАРИАНТ «ОМЕГА»</vt:lpstr>
      <vt:lpstr>ВОЙНА И МИР</vt:lpstr>
      <vt:lpstr>ДВА КАПИТАНА</vt:lpstr>
      <vt:lpstr>ДИВЕРСАНТ</vt:lpstr>
      <vt:lpstr>ДОБРОВОЛЬЦЫ</vt:lpstr>
      <vt:lpstr>ДОРОГОЙ МОЙ ЧЕЛОВЕК</vt:lpstr>
      <vt:lpstr>ЖЕНЯ, ЖЕНЕЧКА И «КАТЮША»</vt:lpstr>
      <vt:lpstr>ЖИВЕТ ТАКОЙ ПАРЕНЬ</vt:lpstr>
      <vt:lpstr>ЗВЕЗДА</vt:lpstr>
      <vt:lpstr>ИДИ И СМОТРИ</vt:lpstr>
      <vt:lpstr>КУРСАНТЫ</vt:lpstr>
      <vt:lpstr>ЛЕТЯТ ЖУРАВЛИ</vt:lpstr>
      <vt:lpstr>НА БЕЗЫМЯННОЙ ВЫСОТЕ</vt:lpstr>
      <vt:lpstr>НА СЕМИ ВЕТРАХ</vt:lpstr>
      <vt:lpstr>ОСВОБОЖДЕНИЕ</vt:lpstr>
      <vt:lpstr>СЛУЖИЛИ ДВА ТОВАРИЩА</vt:lpstr>
      <vt:lpstr>СУДЬБА ЧЕЛОВЕКА</vt:lpstr>
      <vt:lpstr>ЩИТ И МЕЧ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Россия! С нелегкой судьбою страна:  году кино посвящается    (патриотические фильмы в фондах научной библиотеки НТГСПИ(ф)РГППУ)</dc:title>
  <dc:creator>User</dc:creator>
  <cp:lastModifiedBy>User</cp:lastModifiedBy>
  <cp:revision>61</cp:revision>
  <dcterms:created xsi:type="dcterms:W3CDTF">2016-02-19T07:05:02Z</dcterms:created>
  <dcterms:modified xsi:type="dcterms:W3CDTF">2016-02-20T07:35:41Z</dcterms:modified>
</cp:coreProperties>
</file>